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453" r:id="rId2"/>
    <p:sldId id="452" r:id="rId3"/>
    <p:sldId id="377" r:id="rId4"/>
    <p:sldId id="454" r:id="rId5"/>
    <p:sldId id="482" r:id="rId6"/>
    <p:sldId id="483" r:id="rId7"/>
    <p:sldId id="510" r:id="rId8"/>
    <p:sldId id="458" r:id="rId9"/>
    <p:sldId id="457" r:id="rId10"/>
    <p:sldId id="484" r:id="rId11"/>
    <p:sldId id="537" r:id="rId12"/>
    <p:sldId id="486" r:id="rId13"/>
    <p:sldId id="487" r:id="rId14"/>
    <p:sldId id="540" r:id="rId15"/>
    <p:sldId id="541" r:id="rId16"/>
    <p:sldId id="542" r:id="rId17"/>
    <p:sldId id="543" r:id="rId18"/>
    <p:sldId id="489" r:id="rId19"/>
    <p:sldId id="488" r:id="rId20"/>
    <p:sldId id="544" r:id="rId21"/>
    <p:sldId id="545" r:id="rId22"/>
    <p:sldId id="546" r:id="rId23"/>
    <p:sldId id="547" r:id="rId24"/>
    <p:sldId id="548" r:id="rId25"/>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indent="-1143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3765" indent="-228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0965" indent="-3429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7530" indent="-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1713865" algn="l" defTabSz="68516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056130" algn="l" defTabSz="68516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2399030" algn="l" defTabSz="68516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2741930" algn="l" defTabSz="685165"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15:clr>
            <a:srgbClr val="A4A3A4"/>
          </p15:clr>
        </p15:guide>
        <p15:guide id="2">
          <p15:clr>
            <a:srgbClr val="A4A3A4"/>
          </p15:clr>
        </p15:guide>
      </p15:sldGuideLst>
    </p:ext>
    <p:ext uri="{2D200454-40CA-4A62-9FC3-DE9A4176ACB9}">
      <p15:notesGuideLst xmlns:p15="http://schemas.microsoft.com/office/powerpoint/2012/main" xmlns="">
        <p15:guide id="1" orient="horz" pos="2872">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a:srgbClr val="FAFE5E"/>
    <a:srgbClr val="FEF35E"/>
    <a:srgbClr val="FF3300"/>
    <a:srgbClr val="DEA900"/>
    <a:srgbClr val="004EC0"/>
    <a:srgbClr val="990000"/>
    <a:srgbClr val="ED21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053" autoAdjust="0"/>
    <p:restoredTop sz="93342" autoAdjust="0"/>
  </p:normalViewPr>
  <p:slideViewPr>
    <p:cSldViewPr>
      <p:cViewPr varScale="1">
        <p:scale>
          <a:sx n="110" d="100"/>
          <a:sy n="110" d="100"/>
        </p:scale>
        <p:origin x="-882" y="-90"/>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90" d="100"/>
          <a:sy n="90" d="100"/>
        </p:scale>
        <p:origin x="-3828" y="-108"/>
      </p:cViewPr>
      <p:guideLst>
        <p:guide orient="horz" pos="2872"/>
        <p:guide pos="216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a:defRPr/>
            </a:pPr>
            <a:fld id="{F98B4864-17CE-411A-8680-6A4019B20A69}" type="datetimeFigureOut">
              <a:rPr lang="zh-CN" altLang="en-US"/>
              <a:pPr>
                <a:defRPr/>
              </a:pPr>
              <a:t>2019/4/14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05A55F02-8A90-4A92-B85D-5E334CAE8B3E}" type="slidenum">
              <a:rPr lang="zh-CN" altLang="en-US"/>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smtClean="0"/>
            </a:lvl1pPr>
          </a:lstStyle>
          <a:p>
            <a:pPr>
              <a:defRPr/>
            </a:pPr>
            <a:endParaRPr lang="zh-CN" altLang="en-US"/>
          </a:p>
        </p:txBody>
      </p:sp>
      <p:sp>
        <p:nvSpPr>
          <p:cNvPr id="942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smtClean="0"/>
            </a:lvl1pPr>
          </a:lstStyle>
          <a:p>
            <a:pPr>
              <a:defRPr/>
            </a:pPr>
            <a:fld id="{63C38283-E6B8-4D6C-9031-B486AF72B16E}" type="datetimeFigureOut">
              <a:rPr lang="zh-CN" altLang="en-US"/>
              <a:pPr>
                <a:defRPr/>
              </a:pPr>
              <a:t>2019/4/14</a:t>
            </a:fld>
            <a:endParaRPr lang="en-US" altLang="zh-CN"/>
          </a:p>
        </p:txBody>
      </p:sp>
      <p:sp>
        <p:nvSpPr>
          <p:cNvPr id="337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942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942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smtClean="0"/>
            </a:lvl1pPr>
          </a:lstStyle>
          <a:p>
            <a:pPr>
              <a:defRPr/>
            </a:pPr>
            <a:endParaRPr lang="en-US" altLang="zh-CN"/>
          </a:p>
        </p:txBody>
      </p:sp>
      <p:sp>
        <p:nvSpPr>
          <p:cNvPr id="942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B80C03FC-C878-434D-8994-3066996C35F8}"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3765"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0965"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753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4730" algn="l" defTabSz="913765" rtl="0" eaLnBrk="1" latinLnBrk="0" hangingPunct="1">
      <a:defRPr sz="1200" kern="1200">
        <a:solidFill>
          <a:schemeClr val="tx1"/>
        </a:solidFill>
        <a:latin typeface="+mn-lt"/>
        <a:ea typeface="+mn-ea"/>
        <a:cs typeface="+mn-cs"/>
      </a:defRPr>
    </a:lvl6pPr>
    <a:lvl7pPr marL="2741930" algn="l" defTabSz="913765" rtl="0" eaLnBrk="1" latinLnBrk="0" hangingPunct="1">
      <a:defRPr sz="1200" kern="1200">
        <a:solidFill>
          <a:schemeClr val="tx1"/>
        </a:solidFill>
        <a:latin typeface="+mn-lt"/>
        <a:ea typeface="+mn-ea"/>
        <a:cs typeface="+mn-cs"/>
      </a:defRPr>
    </a:lvl7pPr>
    <a:lvl8pPr marL="3199130" algn="l" defTabSz="913765" rtl="0" eaLnBrk="1" latinLnBrk="0" hangingPunct="1">
      <a:defRPr sz="1200" kern="1200">
        <a:solidFill>
          <a:schemeClr val="tx1"/>
        </a:solidFill>
        <a:latin typeface="+mn-lt"/>
        <a:ea typeface="+mn-ea"/>
        <a:cs typeface="+mn-cs"/>
      </a:defRPr>
    </a:lvl8pPr>
    <a:lvl9pPr marL="3655695"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p:sp>
      <p:sp>
        <p:nvSpPr>
          <p:cNvPr id="34819" name="Rectangle 3"/>
          <p:cNvSpPr>
            <a:spLocks noGrp="1" noChangeArrowheads="1"/>
          </p:cNvSpPr>
          <p:nvPr>
            <p:ph type="body" idx="1"/>
          </p:nvPr>
        </p:nvSpPr>
        <p:spPr>
          <a:noFill/>
        </p:spPr>
        <p:txBody>
          <a:bodyPr/>
          <a:lstStyle/>
          <a:p>
            <a:pPr eaLnBrk="1" hangingPunct="1"/>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0C03FC-C878-434D-8994-3066996C35F8}" type="slidenum">
              <a:rPr lang="zh-CN" altLang="en-US" smtClean="0"/>
              <a:pPr/>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p:sp>
      <p:sp>
        <p:nvSpPr>
          <p:cNvPr id="37891" name="Rectangle 3"/>
          <p:cNvSpPr>
            <a:spLocks noGrp="1" noChangeArrowheads="1"/>
          </p:cNvSpPr>
          <p:nvPr>
            <p:ph type="body" idx="1"/>
          </p:nvPr>
        </p:nvSpPr>
        <p:spPr>
          <a:noFill/>
        </p:spPr>
        <p:txBody>
          <a:bodyPr/>
          <a:lstStyle/>
          <a:p>
            <a:pPr eaLnBrk="1" hangingPunct="1"/>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0C03FC-C878-434D-8994-3066996C35F8}" type="slidenum">
              <a:rPr lang="zh-CN" altLang="en-US" smtClean="0"/>
              <a:pPr/>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0C03FC-C878-434D-8994-3066996C35F8}" type="slidenum">
              <a:rPr lang="zh-CN" altLang="en-US" smtClean="0"/>
              <a:pPr/>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0C03FC-C878-434D-8994-3066996C35F8}" type="slidenum">
              <a:rPr lang="zh-CN" altLang="en-US" smtClean="0"/>
              <a:pPr/>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0C03FC-C878-434D-8994-3066996C35F8}" type="slidenum">
              <a:rPr lang="zh-CN" altLang="en-US" smtClean="0"/>
              <a:pPr/>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0C03FC-C878-434D-8994-3066996C35F8}" type="slidenum">
              <a:rPr lang="zh-CN" altLang="en-US" smtClean="0"/>
              <a:pPr/>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0C03FC-C878-434D-8994-3066996C35F8}" type="slidenum">
              <a:rPr lang="zh-CN" altLang="en-US" smtClean="0"/>
              <a:pPr/>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p:sp>
      <p:sp>
        <p:nvSpPr>
          <p:cNvPr id="37891" name="Rectangle 3"/>
          <p:cNvSpPr>
            <a:spLocks noGrp="1" noChangeArrowheads="1"/>
          </p:cNvSpPr>
          <p:nvPr>
            <p:ph type="body" idx="1"/>
          </p:nvPr>
        </p:nvSpPr>
        <p:spPr>
          <a:noFill/>
        </p:spPr>
        <p:txBody>
          <a:bodyPr/>
          <a:lstStyle/>
          <a:p>
            <a:pPr eaLnBrk="1" hangingPunct="1"/>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0C03FC-C878-434D-8994-3066996C35F8}" type="slidenum">
              <a:rPr lang="zh-CN" altLang="en-US" smtClean="0"/>
              <a:pPr/>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p:sp>
      <p:sp>
        <p:nvSpPr>
          <p:cNvPr id="35843" name="Rectangle 3"/>
          <p:cNvSpPr>
            <a:spLocks noGrp="1" noChangeArrowheads="1"/>
          </p:cNvSpPr>
          <p:nvPr>
            <p:ph type="body" idx="1"/>
          </p:nvPr>
        </p:nvSpPr>
        <p:spPr>
          <a:noFill/>
        </p:spPr>
        <p:txBody>
          <a:bodyPr/>
          <a:lstStyle/>
          <a:p>
            <a:pPr eaLnBrk="1" hangingPunct="1"/>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0C03FC-C878-434D-8994-3066996C35F8}" type="slidenum">
              <a:rPr lang="zh-CN" altLang="en-US" smtClean="0"/>
              <a:pPr/>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0C03FC-C878-434D-8994-3066996C35F8}" type="slidenum">
              <a:rPr lang="zh-CN" altLang="en-US" smtClean="0"/>
              <a:pPr/>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0C03FC-C878-434D-8994-3066996C35F8}" type="slidenum">
              <a:rPr lang="zh-CN" altLang="en-US" smtClean="0"/>
              <a:pPr/>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0C03FC-C878-434D-8994-3066996C35F8}" type="slidenum">
              <a:rPr lang="zh-CN" altLang="en-US" smtClean="0"/>
              <a:pPr/>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p:sp>
      <p:sp>
        <p:nvSpPr>
          <p:cNvPr id="34819" name="Rectangle 3"/>
          <p:cNvSpPr>
            <a:spLocks noGrp="1" noChangeArrowheads="1"/>
          </p:cNvSpPr>
          <p:nvPr>
            <p:ph type="body" idx="1"/>
          </p:nvPr>
        </p:nvSpPr>
        <p:spPr>
          <a:noFill/>
        </p:spPr>
        <p:txBody>
          <a:bodyPr/>
          <a:lstStyle/>
          <a:p>
            <a:pPr eaLnBrk="1" hangingPunct="1"/>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p:sp>
      <p:sp>
        <p:nvSpPr>
          <p:cNvPr id="36867" name="Rectangle 3"/>
          <p:cNvSpPr>
            <a:spLocks noGrp="1" noChangeArrowheads="1"/>
          </p:cNvSpPr>
          <p:nvPr>
            <p:ph type="body" idx="1"/>
          </p:nvPr>
        </p:nvSpPr>
        <p:spPr>
          <a:noFill/>
        </p:spPr>
        <p:txBody>
          <a:bodyPr/>
          <a:lstStyle/>
          <a:p>
            <a:pPr eaLnBrk="1" hangingPunct="1"/>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p:sp>
      <p:sp>
        <p:nvSpPr>
          <p:cNvPr id="37891" name="Rectangle 3"/>
          <p:cNvSpPr>
            <a:spLocks noGrp="1" noChangeArrowheads="1"/>
          </p:cNvSpPr>
          <p:nvPr>
            <p:ph type="body" idx="1"/>
          </p:nvPr>
        </p:nvSpPr>
        <p:spPr>
          <a:noFill/>
        </p:spPr>
        <p:txBody>
          <a:bodyPr/>
          <a:lstStyle/>
          <a:p>
            <a:pPr eaLnBrk="1" hangingPunct="1"/>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0C03FC-C878-434D-8994-3066996C35F8}" type="slidenum">
              <a:rPr lang="zh-CN" altLang="en-US" smtClean="0"/>
              <a:pPr/>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0C03FC-C878-434D-8994-3066996C35F8}" type="slidenum">
              <a:rPr lang="zh-CN" altLang="en-US" smtClean="0"/>
              <a:pPr/>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p:sp>
      <p:sp>
        <p:nvSpPr>
          <p:cNvPr id="37891" name="Rectangle 3"/>
          <p:cNvSpPr>
            <a:spLocks noGrp="1" noChangeArrowheads="1"/>
          </p:cNvSpPr>
          <p:nvPr>
            <p:ph type="body" idx="1"/>
          </p:nvPr>
        </p:nvSpPr>
        <p:spPr>
          <a:noFill/>
        </p:spPr>
        <p:txBody>
          <a:bodyPr/>
          <a:lstStyle/>
          <a:p>
            <a:pPr eaLnBrk="1" hangingPunct="1"/>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p:sp>
      <p:sp>
        <p:nvSpPr>
          <p:cNvPr id="40963" name="Rectangle 3"/>
          <p:cNvSpPr>
            <a:spLocks noGrp="1" noChangeArrowheads="1"/>
          </p:cNvSpPr>
          <p:nvPr>
            <p:ph type="body" idx="1"/>
          </p:nvPr>
        </p:nvSpPr>
        <p:spPr>
          <a:noFill/>
        </p:spPr>
        <p:txBody>
          <a:bodyPr/>
          <a:lstStyle/>
          <a:p>
            <a:pPr eaLnBrk="1" hangingPunct="1"/>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p:sp>
      <p:sp>
        <p:nvSpPr>
          <p:cNvPr id="41987" name="Rectangle 3"/>
          <p:cNvSpPr>
            <a:spLocks noGrp="1" noChangeArrowheads="1"/>
          </p:cNvSpPr>
          <p:nvPr>
            <p:ph type="body" idx="1"/>
          </p:nvPr>
        </p:nvSpPr>
        <p:spPr>
          <a:noFill/>
        </p:spPr>
        <p:txBody>
          <a:bodyPr/>
          <a:lstStyle/>
          <a:p>
            <a:pPr eaLnBrk="1" hangingPunct="1"/>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134"/>
            <a:ext cx="7772400" cy="1103878"/>
          </a:xfrm>
          <a:prstGeom prst="rect">
            <a:avLst/>
          </a:prstGeom>
        </p:spPr>
        <p:txBody>
          <a:bodyPr lIns="121926" tIns="60963" rIns="121926" bIns="60963"/>
          <a:lstStyle/>
          <a:p>
            <a:r>
              <a:rPr lang="zh-CN" altLang="en-US"/>
              <a:t>单击此处编辑母版标题样式</a:t>
            </a:r>
          </a:p>
        </p:txBody>
      </p:sp>
      <p:sp>
        <p:nvSpPr>
          <p:cNvPr id="3" name="副标题 2"/>
          <p:cNvSpPr>
            <a:spLocks noGrp="1"/>
          </p:cNvSpPr>
          <p:nvPr>
            <p:ph type="subTitle" idx="1"/>
          </p:nvPr>
        </p:nvSpPr>
        <p:spPr>
          <a:xfrm>
            <a:off x="1371601" y="2915125"/>
            <a:ext cx="6400800" cy="1313234"/>
          </a:xfrm>
          <a:prstGeom prst="rect">
            <a:avLst/>
          </a:prstGeom>
        </p:spPr>
        <p:txBody>
          <a:bodyPr lIns="121926" tIns="60963" rIns="121926" bIns="60963"/>
          <a:lstStyle>
            <a:lvl1pPr marL="0" indent="0" algn="ctr">
              <a:buNone/>
              <a:defRPr/>
            </a:lvl1pPr>
            <a:lvl2pPr marL="457200" indent="0" algn="ctr">
              <a:buNone/>
              <a:defRPr/>
            </a:lvl2pPr>
            <a:lvl3pPr marL="913765" indent="0" algn="ctr">
              <a:buNone/>
              <a:defRPr/>
            </a:lvl3pPr>
            <a:lvl4pPr marL="1370965" indent="0" algn="ctr">
              <a:buNone/>
              <a:defRPr/>
            </a:lvl4pPr>
            <a:lvl5pPr marL="1828165" indent="0" algn="ctr">
              <a:buNone/>
              <a:defRPr/>
            </a:lvl5pPr>
            <a:lvl6pPr marL="2284730" indent="0" algn="ctr">
              <a:buNone/>
              <a:defRPr/>
            </a:lvl6pPr>
            <a:lvl7pPr marL="2741930" indent="0" algn="ctr">
              <a:buNone/>
              <a:defRPr/>
            </a:lvl7pPr>
            <a:lvl8pPr marL="3199130" indent="0" algn="ctr">
              <a:buNone/>
              <a:defRPr/>
            </a:lvl8pPr>
            <a:lvl9pPr marL="3655695" indent="0" algn="ctr">
              <a:buNone/>
              <a:defRPr/>
            </a:lvl9pPr>
          </a:lstStyle>
          <a:p>
            <a:r>
              <a:rPr lang="zh-CN" altLang="en-US"/>
              <a:t>单击此处编辑母版副标题样式</a:t>
            </a:r>
          </a:p>
        </p:txBody>
      </p:sp>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1" y="206185"/>
            <a:ext cx="8229600" cy="856457"/>
          </a:xfrm>
          <a:prstGeom prst="rect">
            <a:avLst/>
          </a:prstGeom>
        </p:spPr>
        <p:txBody>
          <a:bodyPr lIns="121926" tIns="60963" rIns="121926" bIns="60963"/>
          <a:lstStyle/>
          <a:p>
            <a:r>
              <a:rPr lang="zh-CN" altLang="en-US"/>
              <a:t>单击此处编辑母版标题样式</a:t>
            </a:r>
          </a:p>
        </p:txBody>
      </p:sp>
      <p:sp>
        <p:nvSpPr>
          <p:cNvPr id="3" name="竖排文字占位符 2"/>
          <p:cNvSpPr>
            <a:spLocks noGrp="1"/>
          </p:cNvSpPr>
          <p:nvPr>
            <p:ph type="body" orient="vert" idx="1"/>
          </p:nvPr>
        </p:nvSpPr>
        <p:spPr>
          <a:xfrm>
            <a:off x="457201" y="1200627"/>
            <a:ext cx="8229600" cy="3394107"/>
          </a:xfrm>
          <a:prstGeom prst="rect">
            <a:avLst/>
          </a:prstGeom>
        </p:spPr>
        <p:txBody>
          <a:bodyPr vert="eaVert" lIns="121926" tIns="60963" rIns="121926" bIns="6096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1" y="206184"/>
            <a:ext cx="2057400" cy="4388549"/>
          </a:xfrm>
          <a:prstGeom prst="rect">
            <a:avLst/>
          </a:prstGeom>
        </p:spPr>
        <p:txBody>
          <a:bodyPr vert="eaVert" lIns="121926" tIns="60963" rIns="121926" bIns="60963"/>
          <a:lstStyle/>
          <a:p>
            <a:r>
              <a:rPr lang="zh-CN" altLang="en-US"/>
              <a:t>单击此处编辑母版标题样式</a:t>
            </a:r>
          </a:p>
        </p:txBody>
      </p:sp>
      <p:sp>
        <p:nvSpPr>
          <p:cNvPr id="3" name="竖排文字占位符 2"/>
          <p:cNvSpPr>
            <a:spLocks noGrp="1"/>
          </p:cNvSpPr>
          <p:nvPr>
            <p:ph type="body" orient="vert" idx="1"/>
          </p:nvPr>
        </p:nvSpPr>
        <p:spPr>
          <a:xfrm>
            <a:off x="457200" y="206184"/>
            <a:ext cx="6019800" cy="4388549"/>
          </a:xfrm>
          <a:prstGeom prst="rect">
            <a:avLst/>
          </a:prstGeom>
        </p:spPr>
        <p:txBody>
          <a:bodyPr vert="eaVert" lIns="121926" tIns="60963" rIns="121926" bIns="6096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1" y="206185"/>
            <a:ext cx="8229600" cy="856457"/>
          </a:xfrm>
          <a:prstGeom prst="rect">
            <a:avLst/>
          </a:prstGeom>
        </p:spPr>
        <p:txBody>
          <a:bodyPr lIns="121926" tIns="60963" rIns="121926" bIns="60963"/>
          <a:lstStyle/>
          <a:p>
            <a:r>
              <a:rPr lang="zh-CN" altLang="en-US"/>
              <a:t>单击此处编辑母版标题样式</a:t>
            </a:r>
          </a:p>
        </p:txBody>
      </p:sp>
      <p:sp>
        <p:nvSpPr>
          <p:cNvPr id="3" name="内容占位符 2"/>
          <p:cNvSpPr>
            <a:spLocks noGrp="1"/>
          </p:cNvSpPr>
          <p:nvPr>
            <p:ph idx="1"/>
          </p:nvPr>
        </p:nvSpPr>
        <p:spPr>
          <a:xfrm>
            <a:off x="457201" y="1200627"/>
            <a:ext cx="8229600" cy="3394107"/>
          </a:xfrm>
          <a:prstGeom prst="rect">
            <a:avLst/>
          </a:prstGeom>
        </p:spPr>
        <p:txBody>
          <a:bodyPr lIns="121926" tIns="60963" rIns="121926" bIns="6096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290"/>
            <a:ext cx="7772400" cy="1021404"/>
          </a:xfrm>
          <a:prstGeom prst="rect">
            <a:avLst/>
          </a:prstGeom>
        </p:spPr>
        <p:txBody>
          <a:bodyPr lIns="121926" tIns="60963" rIns="121926" bIns="60963" anchor="t"/>
          <a:lstStyle>
            <a:lvl1pPr algn="l">
              <a:defRPr sz="3975" b="1" cap="all"/>
            </a:lvl1pPr>
          </a:lstStyle>
          <a:p>
            <a:r>
              <a:rPr lang="zh-CN" altLang="en-US"/>
              <a:t>单击此处编辑母版标题样式</a:t>
            </a:r>
          </a:p>
        </p:txBody>
      </p:sp>
      <p:sp>
        <p:nvSpPr>
          <p:cNvPr id="3" name="文本占位符 2"/>
          <p:cNvSpPr>
            <a:spLocks noGrp="1"/>
          </p:cNvSpPr>
          <p:nvPr>
            <p:ph type="body" idx="1"/>
          </p:nvPr>
        </p:nvSpPr>
        <p:spPr>
          <a:xfrm>
            <a:off x="722313" y="2180795"/>
            <a:ext cx="7772400" cy="1124496"/>
          </a:xfrm>
          <a:prstGeom prst="rect">
            <a:avLst/>
          </a:prstGeom>
        </p:spPr>
        <p:txBody>
          <a:bodyPr lIns="121926" tIns="60963" rIns="121926" bIns="60963" anchor="b"/>
          <a:lstStyle>
            <a:lvl1pPr marL="0" indent="0">
              <a:buNone/>
              <a:defRPr sz="2025"/>
            </a:lvl1pPr>
            <a:lvl2pPr marL="457200" indent="0">
              <a:buNone/>
              <a:defRPr sz="1800"/>
            </a:lvl2pPr>
            <a:lvl3pPr marL="913765" indent="0">
              <a:buNone/>
              <a:defRPr sz="1575"/>
            </a:lvl3pPr>
            <a:lvl4pPr marL="1370965" indent="0">
              <a:buNone/>
              <a:defRPr sz="1425"/>
            </a:lvl4pPr>
            <a:lvl5pPr marL="1828165" indent="0">
              <a:buNone/>
              <a:defRPr sz="1425"/>
            </a:lvl5pPr>
            <a:lvl6pPr marL="2284730" indent="0">
              <a:buNone/>
              <a:defRPr sz="1425"/>
            </a:lvl6pPr>
            <a:lvl7pPr marL="2741930" indent="0">
              <a:buNone/>
              <a:defRPr sz="1425"/>
            </a:lvl7pPr>
            <a:lvl8pPr marL="3199130" indent="0">
              <a:buNone/>
              <a:defRPr sz="1425"/>
            </a:lvl8pPr>
            <a:lvl9pPr marL="3655695" indent="0">
              <a:buNone/>
              <a:defRPr sz="1425"/>
            </a:lvl9pPr>
          </a:lstStyle>
          <a:p>
            <a:pPr lvl="0"/>
            <a:r>
              <a:rPr lang="zh-CN" altLang="en-US"/>
              <a:t>单击此处编辑母版文本样式</a:t>
            </a:r>
          </a:p>
        </p:txBody>
      </p:sp>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1" y="206185"/>
            <a:ext cx="8229600" cy="856457"/>
          </a:xfrm>
          <a:prstGeom prst="rect">
            <a:avLst/>
          </a:prstGeom>
        </p:spPr>
        <p:txBody>
          <a:bodyPr lIns="121926" tIns="60963" rIns="121926" bIns="60963"/>
          <a:lstStyle/>
          <a:p>
            <a:r>
              <a:rPr lang="zh-CN" altLang="en-US"/>
              <a:t>单击此处编辑母版标题样式</a:t>
            </a:r>
          </a:p>
        </p:txBody>
      </p:sp>
      <p:sp>
        <p:nvSpPr>
          <p:cNvPr id="3" name="内容占位符 2"/>
          <p:cNvSpPr>
            <a:spLocks noGrp="1"/>
          </p:cNvSpPr>
          <p:nvPr>
            <p:ph sz="half" idx="1"/>
          </p:nvPr>
        </p:nvSpPr>
        <p:spPr>
          <a:xfrm>
            <a:off x="457200" y="1200627"/>
            <a:ext cx="4038600" cy="3394107"/>
          </a:xfrm>
          <a:prstGeom prst="rect">
            <a:avLst/>
          </a:prstGeom>
        </p:spPr>
        <p:txBody>
          <a:bodyPr lIns="121926" tIns="60963" rIns="121926" bIns="60963"/>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1" y="1200627"/>
            <a:ext cx="4038600" cy="3394107"/>
          </a:xfrm>
          <a:prstGeom prst="rect">
            <a:avLst/>
          </a:prstGeom>
        </p:spPr>
        <p:txBody>
          <a:bodyPr lIns="121926" tIns="60963" rIns="121926" bIns="60963"/>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1" y="206185"/>
            <a:ext cx="8229600" cy="856457"/>
          </a:xfrm>
          <a:prstGeom prst="rect">
            <a:avLst/>
          </a:prstGeom>
        </p:spPr>
        <p:txBody>
          <a:bodyPr lIns="121926" tIns="60963" rIns="121926" bIns="60963"/>
          <a:lstStyle>
            <a:lvl1pPr>
              <a:defRPr/>
            </a:lvl1pPr>
          </a:lstStyle>
          <a:p>
            <a:r>
              <a:rPr lang="zh-CN" altLang="en-US"/>
              <a:t>单击此处编辑母版标题样式</a:t>
            </a:r>
          </a:p>
        </p:txBody>
      </p:sp>
      <p:sp>
        <p:nvSpPr>
          <p:cNvPr id="3" name="文本占位符 2"/>
          <p:cNvSpPr>
            <a:spLocks noGrp="1"/>
          </p:cNvSpPr>
          <p:nvPr>
            <p:ph type="body" idx="1"/>
          </p:nvPr>
        </p:nvSpPr>
        <p:spPr>
          <a:xfrm>
            <a:off x="457201" y="1151459"/>
            <a:ext cx="4040188" cy="478982"/>
          </a:xfrm>
          <a:prstGeom prst="rect">
            <a:avLst/>
          </a:prstGeom>
        </p:spPr>
        <p:txBody>
          <a:bodyPr lIns="121926" tIns="60963" rIns="121926" bIns="60963" anchor="b"/>
          <a:lstStyle>
            <a:lvl1pPr marL="0" indent="0">
              <a:buNone/>
              <a:defRPr sz="2400" b="1"/>
            </a:lvl1pPr>
            <a:lvl2pPr marL="457200" indent="0">
              <a:buNone/>
              <a:defRPr sz="2025" b="1"/>
            </a:lvl2pPr>
            <a:lvl3pPr marL="913765" indent="0">
              <a:buNone/>
              <a:defRPr sz="1800" b="1"/>
            </a:lvl3pPr>
            <a:lvl4pPr marL="1370965" indent="0">
              <a:buNone/>
              <a:defRPr sz="1575" b="1"/>
            </a:lvl4pPr>
            <a:lvl5pPr marL="1828165" indent="0">
              <a:buNone/>
              <a:defRPr sz="1575" b="1"/>
            </a:lvl5pPr>
            <a:lvl6pPr marL="2284730" indent="0">
              <a:buNone/>
              <a:defRPr sz="1575" b="1"/>
            </a:lvl6pPr>
            <a:lvl7pPr marL="2741930" indent="0">
              <a:buNone/>
              <a:defRPr sz="1575" b="1"/>
            </a:lvl7pPr>
            <a:lvl8pPr marL="3199130" indent="0">
              <a:buNone/>
              <a:defRPr sz="1575" b="1"/>
            </a:lvl8pPr>
            <a:lvl9pPr marL="3655695" indent="0">
              <a:buNone/>
              <a:defRPr sz="1575" b="1"/>
            </a:lvl9pPr>
          </a:lstStyle>
          <a:p>
            <a:pPr lvl="0"/>
            <a:r>
              <a:rPr lang="zh-CN" altLang="en-US"/>
              <a:t>单击此处编辑母版文本样式</a:t>
            </a:r>
          </a:p>
        </p:txBody>
      </p:sp>
      <p:sp>
        <p:nvSpPr>
          <p:cNvPr id="4" name="内容占位符 3"/>
          <p:cNvSpPr>
            <a:spLocks noGrp="1"/>
          </p:cNvSpPr>
          <p:nvPr>
            <p:ph sz="half" idx="2"/>
          </p:nvPr>
        </p:nvSpPr>
        <p:spPr>
          <a:xfrm>
            <a:off x="457201" y="1630441"/>
            <a:ext cx="4040188" cy="2964293"/>
          </a:xfrm>
          <a:prstGeom prst="rect">
            <a:avLst/>
          </a:prstGeom>
        </p:spPr>
        <p:txBody>
          <a:bodyPr lIns="121926" tIns="60963" rIns="121926" bIns="60963"/>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1459"/>
            <a:ext cx="4041775" cy="478982"/>
          </a:xfrm>
          <a:prstGeom prst="rect">
            <a:avLst/>
          </a:prstGeom>
        </p:spPr>
        <p:txBody>
          <a:bodyPr lIns="121926" tIns="60963" rIns="121926" bIns="60963" anchor="b"/>
          <a:lstStyle>
            <a:lvl1pPr marL="0" indent="0">
              <a:buNone/>
              <a:defRPr sz="2400" b="1"/>
            </a:lvl1pPr>
            <a:lvl2pPr marL="457200" indent="0">
              <a:buNone/>
              <a:defRPr sz="2025" b="1"/>
            </a:lvl2pPr>
            <a:lvl3pPr marL="913765" indent="0">
              <a:buNone/>
              <a:defRPr sz="1800" b="1"/>
            </a:lvl3pPr>
            <a:lvl4pPr marL="1370965" indent="0">
              <a:buNone/>
              <a:defRPr sz="1575" b="1"/>
            </a:lvl4pPr>
            <a:lvl5pPr marL="1828165" indent="0">
              <a:buNone/>
              <a:defRPr sz="1575" b="1"/>
            </a:lvl5pPr>
            <a:lvl6pPr marL="2284730" indent="0">
              <a:buNone/>
              <a:defRPr sz="1575" b="1"/>
            </a:lvl6pPr>
            <a:lvl7pPr marL="2741930" indent="0">
              <a:buNone/>
              <a:defRPr sz="1575" b="1"/>
            </a:lvl7pPr>
            <a:lvl8pPr marL="3199130" indent="0">
              <a:buNone/>
              <a:defRPr sz="1575" b="1"/>
            </a:lvl8pPr>
            <a:lvl9pPr marL="3655695" indent="0">
              <a:buNone/>
              <a:defRPr sz="1575" b="1"/>
            </a:lvl9pPr>
          </a:lstStyle>
          <a:p>
            <a:pPr lvl="0"/>
            <a:r>
              <a:rPr lang="zh-CN" altLang="en-US"/>
              <a:t>单击此处编辑母版文本样式</a:t>
            </a:r>
          </a:p>
        </p:txBody>
      </p:sp>
      <p:sp>
        <p:nvSpPr>
          <p:cNvPr id="6" name="内容占位符 5"/>
          <p:cNvSpPr>
            <a:spLocks noGrp="1"/>
          </p:cNvSpPr>
          <p:nvPr>
            <p:ph sz="quarter" idx="4"/>
          </p:nvPr>
        </p:nvSpPr>
        <p:spPr>
          <a:xfrm>
            <a:off x="4645025" y="1630441"/>
            <a:ext cx="4041775" cy="2964293"/>
          </a:xfrm>
          <a:prstGeom prst="rect">
            <a:avLst/>
          </a:prstGeom>
        </p:spPr>
        <p:txBody>
          <a:bodyPr lIns="121926" tIns="60963" rIns="121926" bIns="60963"/>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6185"/>
            <a:ext cx="8229600" cy="856457"/>
          </a:xfrm>
          <a:prstGeom prst="rect">
            <a:avLst/>
          </a:prstGeom>
        </p:spPr>
        <p:txBody>
          <a:bodyPr lIns="121926" tIns="60963" rIns="121926" bIns="60963"/>
          <a:lstStyle/>
          <a:p>
            <a:r>
              <a:rPr lang="zh-CN" altLang="en-US"/>
              <a:t>单击此处编辑母版标题样式</a:t>
            </a:r>
          </a:p>
        </p:txBody>
      </p:sp>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600"/>
            <a:ext cx="3008313" cy="872317"/>
          </a:xfrm>
          <a:prstGeom prst="rect">
            <a:avLst/>
          </a:prstGeom>
        </p:spPr>
        <p:txBody>
          <a:bodyPr lIns="121926" tIns="60963" rIns="121926" bIns="60963" anchor="b"/>
          <a:lstStyle>
            <a:lvl1pPr algn="l">
              <a:defRPr sz="2025" b="1"/>
            </a:lvl1pPr>
          </a:lstStyle>
          <a:p>
            <a:r>
              <a:rPr lang="zh-CN" altLang="en-US"/>
              <a:t>单击此处编辑母版标题样式</a:t>
            </a:r>
          </a:p>
        </p:txBody>
      </p:sp>
      <p:sp>
        <p:nvSpPr>
          <p:cNvPr id="3" name="内容占位符 2"/>
          <p:cNvSpPr>
            <a:spLocks noGrp="1"/>
          </p:cNvSpPr>
          <p:nvPr>
            <p:ph idx="1"/>
          </p:nvPr>
        </p:nvSpPr>
        <p:spPr>
          <a:xfrm>
            <a:off x="3575050" y="204599"/>
            <a:ext cx="5111750" cy="4390134"/>
          </a:xfrm>
          <a:prstGeom prst="rect">
            <a:avLst/>
          </a:prstGeom>
        </p:spPr>
        <p:txBody>
          <a:bodyPr lIns="121926" tIns="60963" rIns="121926" bIns="60963"/>
          <a:lstStyle>
            <a:lvl1pPr>
              <a:defRPr sz="3225"/>
            </a:lvl1pPr>
            <a:lvl2pPr>
              <a:defRPr sz="2775"/>
            </a:lvl2pPr>
            <a:lvl3pPr>
              <a:defRPr sz="2400"/>
            </a:lvl3pPr>
            <a:lvl4pPr>
              <a:defRPr sz="2025"/>
            </a:lvl4pPr>
            <a:lvl5pPr>
              <a:defRPr sz="2025"/>
            </a:lvl5pPr>
            <a:lvl6pPr>
              <a:defRPr sz="2025"/>
            </a:lvl6pPr>
            <a:lvl7pPr>
              <a:defRPr sz="2025"/>
            </a:lvl7pPr>
            <a:lvl8pPr>
              <a:defRPr sz="2025"/>
            </a:lvl8pPr>
            <a:lvl9pPr>
              <a:defRPr sz="202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917"/>
            <a:ext cx="3008313" cy="3517817"/>
          </a:xfrm>
          <a:prstGeom prst="rect">
            <a:avLst/>
          </a:prstGeom>
        </p:spPr>
        <p:txBody>
          <a:bodyPr lIns="121926" tIns="60963" rIns="121926" bIns="60963"/>
          <a:lstStyle>
            <a:lvl1pPr marL="0" indent="0">
              <a:buNone/>
              <a:defRPr sz="1425"/>
            </a:lvl1pPr>
            <a:lvl2pPr marL="457200" indent="0">
              <a:buNone/>
              <a:defRPr sz="1200"/>
            </a:lvl2pPr>
            <a:lvl3pPr marL="913765" indent="0">
              <a:buNone/>
              <a:defRPr sz="975"/>
            </a:lvl3pPr>
            <a:lvl4pPr marL="1370965" indent="0">
              <a:buNone/>
              <a:defRPr sz="900"/>
            </a:lvl4pPr>
            <a:lvl5pPr marL="1828165" indent="0">
              <a:buNone/>
              <a:defRPr sz="900"/>
            </a:lvl5pPr>
            <a:lvl6pPr marL="2284730" indent="0">
              <a:buNone/>
              <a:defRPr sz="900"/>
            </a:lvl6pPr>
            <a:lvl7pPr marL="2741930" indent="0">
              <a:buNone/>
              <a:defRPr sz="900"/>
            </a:lvl7pPr>
            <a:lvl8pPr marL="3199130" indent="0">
              <a:buNone/>
              <a:defRPr sz="900"/>
            </a:lvl8pPr>
            <a:lvl9pPr marL="3655695"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292"/>
            <a:ext cx="5486400" cy="425056"/>
          </a:xfrm>
          <a:prstGeom prst="rect">
            <a:avLst/>
          </a:prstGeom>
        </p:spPr>
        <p:txBody>
          <a:bodyPr lIns="121926" tIns="60963" rIns="121926" bIns="60963" anchor="b"/>
          <a:lstStyle>
            <a:lvl1pPr algn="l">
              <a:defRPr sz="2025" b="1"/>
            </a:lvl1pPr>
          </a:lstStyle>
          <a:p>
            <a:r>
              <a:rPr lang="zh-CN" altLang="en-US"/>
              <a:t>单击此处编辑母版标题样式</a:t>
            </a:r>
          </a:p>
        </p:txBody>
      </p:sp>
      <p:sp>
        <p:nvSpPr>
          <p:cNvPr id="3" name="图片占位符 2"/>
          <p:cNvSpPr>
            <a:spLocks noGrp="1"/>
          </p:cNvSpPr>
          <p:nvPr>
            <p:ph type="pic" idx="1"/>
          </p:nvPr>
        </p:nvSpPr>
        <p:spPr>
          <a:xfrm>
            <a:off x="1792288" y="459950"/>
            <a:ext cx="5486400" cy="3086417"/>
          </a:xfrm>
          <a:prstGeom prst="rect">
            <a:avLst/>
          </a:prstGeom>
        </p:spPr>
        <p:txBody>
          <a:bodyPr lIns="121926" tIns="60963" rIns="121926" bIns="60963"/>
          <a:lstStyle>
            <a:lvl1pPr marL="0" indent="0">
              <a:buNone/>
              <a:defRPr sz="3225"/>
            </a:lvl1pPr>
            <a:lvl2pPr marL="457200" indent="0">
              <a:buNone/>
              <a:defRPr sz="2775"/>
            </a:lvl2pPr>
            <a:lvl3pPr marL="913765" indent="0">
              <a:buNone/>
              <a:defRPr sz="2400"/>
            </a:lvl3pPr>
            <a:lvl4pPr marL="1370965" indent="0">
              <a:buNone/>
              <a:defRPr sz="2025"/>
            </a:lvl4pPr>
            <a:lvl5pPr marL="1828165" indent="0">
              <a:buNone/>
              <a:defRPr sz="2025"/>
            </a:lvl5pPr>
            <a:lvl6pPr marL="2284730" indent="0">
              <a:buNone/>
              <a:defRPr sz="2025"/>
            </a:lvl6pPr>
            <a:lvl7pPr marL="2741930" indent="0">
              <a:buNone/>
              <a:defRPr sz="2025"/>
            </a:lvl7pPr>
            <a:lvl8pPr marL="3199130" indent="0">
              <a:buNone/>
              <a:defRPr sz="2025"/>
            </a:lvl8pPr>
            <a:lvl9pPr marL="3655695" indent="0">
              <a:buNone/>
              <a:defRPr sz="2025"/>
            </a:lvl9pPr>
          </a:lstStyle>
          <a:p>
            <a:pPr lvl="0"/>
            <a:endParaRPr lang="zh-CN" altLang="en-US" noProof="0"/>
          </a:p>
        </p:txBody>
      </p:sp>
      <p:sp>
        <p:nvSpPr>
          <p:cNvPr id="4" name="文本占位符 3"/>
          <p:cNvSpPr>
            <a:spLocks noGrp="1"/>
          </p:cNvSpPr>
          <p:nvPr>
            <p:ph type="body" sz="half" idx="2"/>
          </p:nvPr>
        </p:nvSpPr>
        <p:spPr>
          <a:xfrm>
            <a:off x="1792288" y="4025348"/>
            <a:ext cx="5486400" cy="604278"/>
          </a:xfrm>
          <a:prstGeom prst="rect">
            <a:avLst/>
          </a:prstGeom>
        </p:spPr>
        <p:txBody>
          <a:bodyPr lIns="121926" tIns="60963" rIns="121926" bIns="60963"/>
          <a:lstStyle>
            <a:lvl1pPr marL="0" indent="0">
              <a:buNone/>
              <a:defRPr sz="1425"/>
            </a:lvl1pPr>
            <a:lvl2pPr marL="457200" indent="0">
              <a:buNone/>
              <a:defRPr sz="1200"/>
            </a:lvl2pPr>
            <a:lvl3pPr marL="913765" indent="0">
              <a:buNone/>
              <a:defRPr sz="975"/>
            </a:lvl3pPr>
            <a:lvl4pPr marL="1370965" indent="0">
              <a:buNone/>
              <a:defRPr sz="900"/>
            </a:lvl4pPr>
            <a:lvl5pPr marL="1828165" indent="0">
              <a:buNone/>
              <a:defRPr sz="900"/>
            </a:lvl5pPr>
            <a:lvl6pPr marL="2284730" indent="0">
              <a:buNone/>
              <a:defRPr sz="900"/>
            </a:lvl6pPr>
            <a:lvl7pPr marL="2741930" indent="0">
              <a:buNone/>
              <a:defRPr sz="900"/>
            </a:lvl7pPr>
            <a:lvl8pPr marL="3199130" indent="0">
              <a:buNone/>
              <a:defRPr sz="900"/>
            </a:lvl8pPr>
            <a:lvl9pPr marL="3655695"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微软雅黑" panose="020B0503020204020204" pitchFamily="34" charset="-122"/>
          <a:ea typeface="宋体" panose="02010600030101010101" pitchFamily="2" charset="-122"/>
        </a:defRPr>
      </a:lvl2pPr>
      <a:lvl3pPr algn="l" rtl="0" eaLnBrk="0" fontAlgn="base" hangingPunct="0">
        <a:spcBef>
          <a:spcPct val="0"/>
        </a:spcBef>
        <a:spcAft>
          <a:spcPct val="0"/>
        </a:spcAft>
        <a:defRPr sz="2400" b="1">
          <a:solidFill>
            <a:schemeClr val="tx1"/>
          </a:solidFill>
          <a:latin typeface="微软雅黑" panose="020B0503020204020204" pitchFamily="34" charset="-122"/>
          <a:ea typeface="宋体" panose="02010600030101010101" pitchFamily="2" charset="-122"/>
        </a:defRPr>
      </a:lvl3pPr>
      <a:lvl4pPr algn="l" rtl="0" eaLnBrk="0" fontAlgn="base" hangingPunct="0">
        <a:spcBef>
          <a:spcPct val="0"/>
        </a:spcBef>
        <a:spcAft>
          <a:spcPct val="0"/>
        </a:spcAft>
        <a:defRPr sz="2400" b="1">
          <a:solidFill>
            <a:schemeClr val="tx1"/>
          </a:solidFill>
          <a:latin typeface="微软雅黑" panose="020B0503020204020204" pitchFamily="34" charset="-122"/>
          <a:ea typeface="宋体" panose="02010600030101010101" pitchFamily="2" charset="-122"/>
        </a:defRPr>
      </a:lvl4pPr>
      <a:lvl5pPr algn="l" rtl="0" eaLnBrk="0" fontAlgn="base" hangingPunct="0">
        <a:spcBef>
          <a:spcPct val="0"/>
        </a:spcBef>
        <a:spcAft>
          <a:spcPct val="0"/>
        </a:spcAft>
        <a:defRPr sz="2400" b="1">
          <a:solidFill>
            <a:schemeClr val="tx1"/>
          </a:solidFill>
          <a:latin typeface="微软雅黑" panose="020B0503020204020204" pitchFamily="34" charset="-122"/>
          <a:ea typeface="宋体" panose="02010600030101010101" pitchFamily="2" charset="-122"/>
        </a:defRPr>
      </a:lvl5pPr>
      <a:lvl6pPr marL="457200" algn="l" rtl="0" fontAlgn="base">
        <a:spcBef>
          <a:spcPct val="0"/>
        </a:spcBef>
        <a:spcAft>
          <a:spcPct val="0"/>
        </a:spcAft>
        <a:defRPr sz="2400" b="1">
          <a:solidFill>
            <a:schemeClr val="tx1"/>
          </a:solidFill>
          <a:latin typeface="微软雅黑" panose="020B0503020204020204" pitchFamily="34" charset="-122"/>
          <a:ea typeface="宋体" panose="02010600030101010101" pitchFamily="2" charset="-122"/>
        </a:defRPr>
      </a:lvl6pPr>
      <a:lvl7pPr marL="913765" algn="l" rtl="0" fontAlgn="base">
        <a:spcBef>
          <a:spcPct val="0"/>
        </a:spcBef>
        <a:spcAft>
          <a:spcPct val="0"/>
        </a:spcAft>
        <a:defRPr sz="2400" b="1">
          <a:solidFill>
            <a:schemeClr val="tx1"/>
          </a:solidFill>
          <a:latin typeface="微软雅黑" panose="020B0503020204020204" pitchFamily="34" charset="-122"/>
          <a:ea typeface="宋体" panose="02010600030101010101" pitchFamily="2" charset="-122"/>
        </a:defRPr>
      </a:lvl7pPr>
      <a:lvl8pPr marL="1370965" algn="l" rtl="0" fontAlgn="base">
        <a:spcBef>
          <a:spcPct val="0"/>
        </a:spcBef>
        <a:spcAft>
          <a:spcPct val="0"/>
        </a:spcAft>
        <a:defRPr sz="2400" b="1">
          <a:solidFill>
            <a:schemeClr val="tx1"/>
          </a:solidFill>
          <a:latin typeface="微软雅黑" panose="020B0503020204020204" pitchFamily="34" charset="-122"/>
          <a:ea typeface="宋体" panose="02010600030101010101" pitchFamily="2" charset="-122"/>
        </a:defRPr>
      </a:lvl8pPr>
      <a:lvl9pPr marL="1828165" algn="l" rtl="0" fontAlgn="base">
        <a:spcBef>
          <a:spcPct val="0"/>
        </a:spcBef>
        <a:spcAft>
          <a:spcPct val="0"/>
        </a:spcAft>
        <a:defRPr sz="2400" b="1">
          <a:solidFill>
            <a:schemeClr val="tx1"/>
          </a:solidFill>
          <a:latin typeface="微软雅黑" panose="020B0503020204020204" pitchFamily="34" charset="-122"/>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25">
          <a:solidFill>
            <a:schemeClr val="tx1"/>
          </a:solidFill>
          <a:latin typeface="+mn-lt"/>
          <a:ea typeface="+mn-ea"/>
          <a:cs typeface="+mn-cs"/>
        </a:defRPr>
      </a:lvl1pPr>
      <a:lvl2pPr marL="742315" indent="-285750" algn="l" rtl="0" eaLnBrk="0" fontAlgn="base" hangingPunct="0">
        <a:spcBef>
          <a:spcPct val="20000"/>
        </a:spcBef>
        <a:spcAft>
          <a:spcPct val="0"/>
        </a:spcAft>
        <a:buFont typeface="Arial" panose="020B0604020202020204" pitchFamily="34" charset="0"/>
        <a:buChar char="–"/>
        <a:defRPr sz="2775">
          <a:solidFill>
            <a:schemeClr val="tx1"/>
          </a:solidFill>
          <a:latin typeface="+mn-lt"/>
          <a:ea typeface="+mn-ea"/>
        </a:defRPr>
      </a:lvl2pPr>
      <a:lvl3pPr marL="1142365"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599565" indent="-228600" algn="l" rtl="0" eaLnBrk="0" fontAlgn="base" hangingPunct="0">
        <a:spcBef>
          <a:spcPct val="20000"/>
        </a:spcBef>
        <a:spcAft>
          <a:spcPct val="0"/>
        </a:spcAft>
        <a:buFont typeface="Arial" panose="020B0604020202020204" pitchFamily="34" charset="0"/>
        <a:buChar char="–"/>
        <a:defRPr sz="2025">
          <a:solidFill>
            <a:schemeClr val="tx1"/>
          </a:solidFill>
          <a:latin typeface="+mn-lt"/>
          <a:ea typeface="+mn-ea"/>
        </a:defRPr>
      </a:lvl4pPr>
      <a:lvl5pPr marL="2056130" indent="-228600" algn="l" rtl="0" eaLnBrk="0" fontAlgn="base" hangingPunct="0">
        <a:spcBef>
          <a:spcPct val="20000"/>
        </a:spcBef>
        <a:spcAft>
          <a:spcPct val="0"/>
        </a:spcAft>
        <a:buFont typeface="Arial" panose="020B0604020202020204" pitchFamily="34" charset="0"/>
        <a:buChar char="»"/>
        <a:defRPr sz="2025">
          <a:solidFill>
            <a:schemeClr val="tx1"/>
          </a:solidFill>
          <a:latin typeface="+mn-lt"/>
          <a:ea typeface="+mn-ea"/>
        </a:defRPr>
      </a:lvl5pPr>
      <a:lvl6pPr marL="2513330" indent="-228600" algn="l" rtl="0" fontAlgn="base">
        <a:spcBef>
          <a:spcPct val="20000"/>
        </a:spcBef>
        <a:spcAft>
          <a:spcPct val="0"/>
        </a:spcAft>
        <a:buFont typeface="Arial" panose="020B0604020202020204" pitchFamily="34" charset="0"/>
        <a:buChar char="»"/>
        <a:defRPr sz="2025">
          <a:solidFill>
            <a:schemeClr val="tx1"/>
          </a:solidFill>
          <a:latin typeface="+mn-lt"/>
          <a:ea typeface="+mn-ea"/>
        </a:defRPr>
      </a:lvl6pPr>
      <a:lvl7pPr marL="2970530" indent="-228600" algn="l" rtl="0" fontAlgn="base">
        <a:spcBef>
          <a:spcPct val="20000"/>
        </a:spcBef>
        <a:spcAft>
          <a:spcPct val="0"/>
        </a:spcAft>
        <a:buFont typeface="Arial" panose="020B0604020202020204" pitchFamily="34" charset="0"/>
        <a:buChar char="»"/>
        <a:defRPr sz="2025">
          <a:solidFill>
            <a:schemeClr val="tx1"/>
          </a:solidFill>
          <a:latin typeface="+mn-lt"/>
          <a:ea typeface="+mn-ea"/>
        </a:defRPr>
      </a:lvl7pPr>
      <a:lvl8pPr marL="3427095" indent="-228600" algn="l" rtl="0" fontAlgn="base">
        <a:spcBef>
          <a:spcPct val="20000"/>
        </a:spcBef>
        <a:spcAft>
          <a:spcPct val="0"/>
        </a:spcAft>
        <a:buFont typeface="Arial" panose="020B0604020202020204" pitchFamily="34" charset="0"/>
        <a:buChar char="»"/>
        <a:defRPr sz="2025">
          <a:solidFill>
            <a:schemeClr val="tx1"/>
          </a:solidFill>
          <a:latin typeface="+mn-lt"/>
          <a:ea typeface="+mn-ea"/>
        </a:defRPr>
      </a:lvl8pPr>
      <a:lvl9pPr marL="3884295" indent="-228600" algn="l" rtl="0" fontAlgn="base">
        <a:spcBef>
          <a:spcPct val="20000"/>
        </a:spcBef>
        <a:spcAft>
          <a:spcPct val="0"/>
        </a:spcAft>
        <a:buFont typeface="Arial" panose="020B0604020202020204" pitchFamily="34" charset="0"/>
        <a:buChar char="»"/>
        <a:defRPr sz="2025">
          <a:solidFill>
            <a:schemeClr val="tx1"/>
          </a:solidFill>
          <a:latin typeface="+mn-lt"/>
          <a:ea typeface="+mn-ea"/>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39000" b="-39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43660" y="1502410"/>
            <a:ext cx="6604000" cy="850265"/>
          </a:xfrm>
          <a:prstGeom prst="rect">
            <a:avLst/>
          </a:prstGeom>
          <a:noFill/>
        </p:spPr>
      </p:pic>
      <p:pic>
        <p:nvPicPr>
          <p:cNvPr id="81" name="Picture 3" descr="C:\Users\Administrator\Desktop\党政机关\素材\党徽\Nipic_5916570_20120618220329321399.pn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rightnessContrast bright="2000" contrast="-37000"/>
                    </a14:imgEffect>
                  </a14:imgLayer>
                </a14:imgProps>
              </a:ext>
              <a:ext uri="{28A0092B-C50C-407E-A947-70E740481C1C}">
                <a14:useLocalDpi xmlns:a14="http://schemas.microsoft.com/office/drawing/2010/main" xmlns="" val="0"/>
              </a:ext>
            </a:extLst>
          </a:blip>
          <a:srcRect/>
          <a:stretch>
            <a:fillRect/>
          </a:stretch>
        </p:blipFill>
        <p:spPr bwMode="auto">
          <a:xfrm>
            <a:off x="3907591" y="72034"/>
            <a:ext cx="1329259" cy="1206699"/>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图片 3">
            <a:extLst>
              <a:ext uri="{FF2B5EF4-FFF2-40B4-BE49-F238E27FC236}">
                <a16:creationId xmlns:a16="http://schemas.microsoft.com/office/drawing/2014/main" xmlns="" id="{26A9B9D4-89C3-4F31-B439-EFC29ABFB230}"/>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0" y="59818"/>
            <a:ext cx="9144000" cy="5023863"/>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flipH="1">
            <a:off x="899592" y="594692"/>
            <a:ext cx="824440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548005" y="843280"/>
            <a:ext cx="8194675" cy="1532890"/>
          </a:xfrm>
          <a:prstGeom prst="roundRect">
            <a:avLst>
              <a:gd name="adj" fmla="val 50000"/>
            </a:avLst>
          </a:prstGeom>
          <a:gradFill>
            <a:gsLst>
              <a:gs pos="0">
                <a:srgbClr val="990000"/>
              </a:gs>
              <a:gs pos="100000">
                <a:srgbClr val="ED21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kumimoji="1"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latin typeface="微软雅黑" panose="020B0503020204020204" pitchFamily="34" charset="-122"/>
                <a:ea typeface="微软雅黑" panose="020B0503020204020204" pitchFamily="34" charset="-122"/>
                <a:cs typeface="微软雅黑" panose="020B0503020204020204" pitchFamily="34" charset="-122"/>
              </a:rPr>
              <a:t>通知</a:t>
            </a:r>
            <a:r>
              <a:rPr kumimoji="1"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latin typeface="微软雅黑" panose="020B0503020204020204" pitchFamily="34" charset="-122"/>
                <a:ea typeface="微软雅黑" panose="020B0503020204020204" pitchFamily="34" charset="-122"/>
                <a:cs typeface="微软雅黑" panose="020B0503020204020204" pitchFamily="34" charset="-122"/>
              </a:rPr>
              <a:t>强调</a:t>
            </a:r>
            <a:r>
              <a:rPr kumimoji="1"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latin typeface="微软雅黑" panose="020B0503020204020204" pitchFamily="34" charset="-122"/>
                <a:ea typeface="微软雅黑" panose="020B0503020204020204" pitchFamily="34" charset="-122"/>
                <a:cs typeface="微软雅黑" panose="020B0503020204020204" pitchFamily="34" charset="-122"/>
              </a:rPr>
              <a:t>在全国开展扫黑除恶专项斗争</a:t>
            </a:r>
            <a:r>
              <a:rPr kumimoji="1"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latin typeface="微软雅黑" panose="020B0503020204020204" pitchFamily="34" charset="-122"/>
                <a:ea typeface="微软雅黑" panose="020B0503020204020204" pitchFamily="34" charset="-122"/>
                <a:cs typeface="微软雅黑" panose="020B0503020204020204" pitchFamily="34" charset="-122"/>
              </a:rPr>
              <a:t>是以习近平同志为核心的党中央作出的重大决策，事关社会大局稳定和国家长治久安</a:t>
            </a:r>
            <a:r>
              <a:rPr kumimoji="1"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latin typeface="微软雅黑" panose="020B0503020204020204" pitchFamily="34" charset="-122"/>
                <a:ea typeface="微软雅黑" panose="020B0503020204020204" pitchFamily="34" charset="-122"/>
                <a:cs typeface="微软雅黑" panose="020B0503020204020204" pitchFamily="34" charset="-122"/>
              </a:rPr>
              <a:t>事关人心向背和基层政权巩固</a:t>
            </a:r>
            <a:r>
              <a:rPr kumimoji="1"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latin typeface="微软雅黑" panose="020B0503020204020204" pitchFamily="34" charset="-122"/>
                <a:ea typeface="微软雅黑" panose="020B0503020204020204" pitchFamily="34" charset="-122"/>
                <a:cs typeface="微软雅黑" panose="020B0503020204020204" pitchFamily="34" charset="-122"/>
              </a:rPr>
              <a:t>事关进行伟大斗争、建设伟大工程、推进伟大事业、实现伟大梦想。各地区各部门</a:t>
            </a:r>
            <a:r>
              <a:rPr kumimoji="1"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latin typeface="微软雅黑" panose="020B0503020204020204" pitchFamily="34" charset="-122"/>
                <a:ea typeface="微软雅黑" panose="020B0503020204020204" pitchFamily="34" charset="-122"/>
                <a:cs typeface="微软雅黑" panose="020B0503020204020204" pitchFamily="34" charset="-122"/>
              </a:rPr>
              <a:t>要进一步提高政治站位</a:t>
            </a:r>
            <a:r>
              <a:rPr kumimoji="1"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latin typeface="微软雅黑" panose="020B0503020204020204" pitchFamily="34" charset="-122"/>
                <a:ea typeface="微软雅黑" panose="020B0503020204020204" pitchFamily="34" charset="-122"/>
                <a:cs typeface="微软雅黑" panose="020B0503020204020204" pitchFamily="34" charset="-122"/>
              </a:rPr>
              <a:t>切实增强“四个意识”充分认识开展扫黑除恶专项斗争的重大意义</a:t>
            </a:r>
            <a:r>
              <a:rPr kumimoji="1"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latin typeface="微软雅黑" panose="020B0503020204020204" pitchFamily="34" charset="-122"/>
                <a:ea typeface="微软雅黑" panose="020B0503020204020204" pitchFamily="34" charset="-122"/>
                <a:cs typeface="微软雅黑" panose="020B0503020204020204" pitchFamily="34" charset="-122"/>
              </a:rPr>
              <a:t>切实把思想和行动统一到党中央部署上来，科学谋划、精心组织、周密实施</a:t>
            </a:r>
            <a:r>
              <a:rPr kumimoji="1"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latin typeface="微软雅黑" panose="020B0503020204020204" pitchFamily="34" charset="-122"/>
                <a:ea typeface="微软雅黑" panose="020B0503020204020204" pitchFamily="34" charset="-122"/>
                <a:cs typeface="微软雅黑" panose="020B0503020204020204" pitchFamily="34" charset="-122"/>
              </a:rPr>
              <a:t>坚决打赢扫黑除恶专项斗争这场攻坚仗。</a:t>
            </a:r>
          </a:p>
        </p:txBody>
      </p:sp>
      <p:grpSp>
        <p:nvGrpSpPr>
          <p:cNvPr id="5" name="组 4"/>
          <p:cNvGrpSpPr/>
          <p:nvPr/>
        </p:nvGrpSpPr>
        <p:grpSpPr>
          <a:xfrm>
            <a:off x="2583180" y="2555875"/>
            <a:ext cx="5584825" cy="513715"/>
            <a:chOff x="1168259" y="3039035"/>
            <a:chExt cx="4775341" cy="488129"/>
          </a:xfrm>
        </p:grpSpPr>
        <p:sp>
          <p:nvSpPr>
            <p:cNvPr id="6" name="椭圆 5"/>
            <p:cNvSpPr/>
            <p:nvPr/>
          </p:nvSpPr>
          <p:spPr>
            <a:xfrm>
              <a:off x="1168259" y="3039036"/>
              <a:ext cx="488128" cy="488128"/>
            </a:xfrm>
            <a:prstGeom prst="ellipse">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事关</a:t>
              </a:r>
            </a:p>
          </p:txBody>
        </p:sp>
        <p:sp>
          <p:nvSpPr>
            <p:cNvPr id="7" name="圆角矩形 6"/>
            <p:cNvSpPr/>
            <p:nvPr/>
          </p:nvSpPr>
          <p:spPr>
            <a:xfrm>
              <a:off x="1945233" y="3039035"/>
              <a:ext cx="3998367" cy="488129"/>
            </a:xfrm>
            <a:prstGeom prst="roundRect">
              <a:avLst>
                <a:gd name="adj" fmla="val 50000"/>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社会大局稳定和国家长治久安</a:t>
              </a:r>
            </a:p>
          </p:txBody>
        </p:sp>
      </p:grpSp>
      <p:grpSp>
        <p:nvGrpSpPr>
          <p:cNvPr id="2" name="组 10"/>
          <p:cNvGrpSpPr/>
          <p:nvPr/>
        </p:nvGrpSpPr>
        <p:grpSpPr>
          <a:xfrm>
            <a:off x="2583180" y="3340735"/>
            <a:ext cx="5542915" cy="520065"/>
            <a:chOff x="1168259" y="3039035"/>
            <a:chExt cx="4775341" cy="488129"/>
          </a:xfrm>
        </p:grpSpPr>
        <p:sp>
          <p:nvSpPr>
            <p:cNvPr id="4" name="椭圆 3"/>
            <p:cNvSpPr/>
            <p:nvPr/>
          </p:nvSpPr>
          <p:spPr>
            <a:xfrm>
              <a:off x="1168259" y="3039036"/>
              <a:ext cx="488128" cy="488128"/>
            </a:xfrm>
            <a:prstGeom prst="ellipse">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事关</a:t>
              </a:r>
            </a:p>
          </p:txBody>
        </p:sp>
        <p:sp>
          <p:nvSpPr>
            <p:cNvPr id="8" name="圆角矩形 7"/>
            <p:cNvSpPr/>
            <p:nvPr/>
          </p:nvSpPr>
          <p:spPr>
            <a:xfrm>
              <a:off x="1945233" y="3039035"/>
              <a:ext cx="3998367" cy="488129"/>
            </a:xfrm>
            <a:prstGeom prst="roundRect">
              <a:avLst>
                <a:gd name="adj" fmla="val 50000"/>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人心向背和基层政权巩固</a:t>
              </a:r>
            </a:p>
          </p:txBody>
        </p:sp>
      </p:grpSp>
      <p:grpSp>
        <p:nvGrpSpPr>
          <p:cNvPr id="14" name="组 13"/>
          <p:cNvGrpSpPr/>
          <p:nvPr/>
        </p:nvGrpSpPr>
        <p:grpSpPr>
          <a:xfrm>
            <a:off x="2583180" y="4131945"/>
            <a:ext cx="5415280" cy="556260"/>
            <a:chOff x="1168259" y="3039035"/>
            <a:chExt cx="4775341" cy="488129"/>
          </a:xfrm>
        </p:grpSpPr>
        <p:sp>
          <p:nvSpPr>
            <p:cNvPr id="9" name="椭圆 8"/>
            <p:cNvSpPr/>
            <p:nvPr/>
          </p:nvSpPr>
          <p:spPr>
            <a:xfrm>
              <a:off x="1168259" y="3039036"/>
              <a:ext cx="488128" cy="488128"/>
            </a:xfrm>
            <a:prstGeom prst="ellipse">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事关</a:t>
              </a:r>
            </a:p>
          </p:txBody>
        </p:sp>
        <p:sp>
          <p:nvSpPr>
            <p:cNvPr id="10" name="圆角矩形 9"/>
            <p:cNvSpPr/>
            <p:nvPr/>
          </p:nvSpPr>
          <p:spPr>
            <a:xfrm>
              <a:off x="1945233" y="3039035"/>
              <a:ext cx="3998367" cy="488129"/>
            </a:xfrm>
            <a:prstGeom prst="roundRect">
              <a:avLst>
                <a:gd name="adj" fmla="val 50000"/>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latin typeface="微软雅黑" panose="020B0503020204020204" pitchFamily="34" charset="-122"/>
                  <a:ea typeface="微软雅黑" panose="020B0503020204020204" pitchFamily="34" charset="-122"/>
                  <a:cs typeface="微软雅黑" panose="020B0503020204020204" pitchFamily="34" charset="-122"/>
                </a:rPr>
                <a:t>进行伟大斗争、建设伟大工程</a:t>
              </a:r>
              <a:endParaRPr kumimoji="1" lang="en-US" altLang="zh-CN" b="1" dirty="0">
                <a:latin typeface="微软雅黑" panose="020B0503020204020204" pitchFamily="34" charset="-122"/>
                <a:ea typeface="微软雅黑" panose="020B0503020204020204" pitchFamily="34" charset="-122"/>
                <a:cs typeface="微软雅黑" panose="020B0503020204020204" pitchFamily="34" charset="-122"/>
              </a:endParaRPr>
            </a:p>
            <a:p>
              <a:pPr algn="ctr"/>
              <a:r>
                <a:rPr kumimoji="1" lang="zh-CN" altLang="en-US" b="1" dirty="0">
                  <a:latin typeface="微软雅黑" panose="020B0503020204020204" pitchFamily="34" charset="-122"/>
                  <a:ea typeface="微软雅黑" panose="020B0503020204020204" pitchFamily="34" charset="-122"/>
                  <a:cs typeface="微软雅黑" panose="020B0503020204020204" pitchFamily="34" charset="-122"/>
                </a:rPr>
                <a:t>推进伟大事业、实现伟大梦想</a:t>
              </a:r>
            </a:p>
          </p:txBody>
        </p:sp>
      </p:grpSp>
      <p:sp>
        <p:nvSpPr>
          <p:cNvPr id="17" name="文本框 16"/>
          <p:cNvSpPr txBox="1"/>
          <p:nvPr/>
        </p:nvSpPr>
        <p:spPr>
          <a:xfrm>
            <a:off x="-22860" y="2987040"/>
            <a:ext cx="2908935" cy="1383665"/>
          </a:xfrm>
          <a:prstGeom prst="rect">
            <a:avLst/>
          </a:prstGeom>
          <a:noFill/>
        </p:spPr>
        <p:txBody>
          <a:bodyPr wrap="square" rtlCol="0">
            <a:spAutoFit/>
          </a:bodyPr>
          <a:lstStyle/>
          <a:p>
            <a:pPr algn="ctr">
              <a:lnSpc>
                <a:spcPct val="150000"/>
              </a:lnSpc>
            </a:pPr>
            <a:r>
              <a:rPr kumimoji="1" lang="zh-CN" altLang="en-US" sz="28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开展扫黑除恶</a:t>
            </a:r>
            <a:endParaRPr kumimoji="1" lang="en-US" altLang="zh-CN" sz="28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kumimoji="1" lang="zh-CN" altLang="en-US" sz="28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的重大意义</a:t>
            </a:r>
          </a:p>
        </p:txBody>
      </p:sp>
      <p:sp>
        <p:nvSpPr>
          <p:cNvPr id="18" name="TextBox 13"/>
          <p:cNvSpPr txBox="1">
            <a:spLocks noChangeArrowheads="1"/>
          </p:cNvSpPr>
          <p:nvPr/>
        </p:nvSpPr>
        <p:spPr bwMode="auto">
          <a:xfrm>
            <a:off x="2665274" y="150632"/>
            <a:ext cx="3960337" cy="367030"/>
          </a:xfrm>
          <a:prstGeom prst="rect">
            <a:avLst/>
          </a:prstGeom>
          <a:noFill/>
          <a:ln>
            <a:noFill/>
          </a:ln>
          <a:extLst>
            <a:ext uri="{909E8E84-426E-40DD-AFC4-6F175D3DCCD1}">
              <a14:hiddenFill xmlns:a14="http://schemas.microsoft.com/office/drawing/2010/main" xmlns="">
                <a:solidFill>
                  <a:schemeClr val="bg1">
                    <a:lumMod val="85000"/>
                  </a:schemeClr>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7" tIns="45698" rIns="91397" bIns="456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扫黑除恶</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的基本原则和重大意义</a:t>
            </a:r>
            <a:endParaRPr lang="zh-CN"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81" name="Picture 3" descr="C:\Users\Administrator\Desktop\党政机关\素材\党徽\Nipic_5916570_20120618220329321399.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 contrast="-37000"/>
                    </a14:imgEffect>
                  </a14:imgLayer>
                </a14:imgProps>
              </a:ext>
              <a:ext uri="{28A0092B-C50C-407E-A947-70E740481C1C}">
                <a14:useLocalDpi xmlns:a14="http://schemas.microsoft.com/office/drawing/2010/main" xmlns="" val="0"/>
              </a:ext>
            </a:extLst>
          </a:blip>
          <a:srcRect/>
          <a:stretch>
            <a:fillRect/>
          </a:stretch>
        </p:blipFill>
        <p:spPr bwMode="auto">
          <a:xfrm>
            <a:off x="61595" y="4445"/>
            <a:ext cx="953770" cy="8655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ppt_x"/>
                                          </p:val>
                                        </p:tav>
                                        <p:tav tm="100000">
                                          <p:val>
                                            <p:strVal val="#ppt_x"/>
                                          </p:val>
                                        </p:tav>
                                      </p:tavLst>
                                    </p:anim>
                                    <p:anim calcmode="lin" valueType="num">
                                      <p:cBhvr additive="base">
                                        <p:cTn id="1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3" name="TextBox 147"/>
          <p:cNvSpPr txBox="1">
            <a:spLocks noChangeArrowheads="1"/>
          </p:cNvSpPr>
          <p:nvPr/>
        </p:nvSpPr>
        <p:spPr bwMode="auto">
          <a:xfrm>
            <a:off x="3613201" y="1879189"/>
            <a:ext cx="2178444" cy="473070"/>
          </a:xfrm>
          <a:prstGeom prst="rect">
            <a:avLst/>
          </a:prstGeom>
          <a:gradFill>
            <a:gsLst>
              <a:gs pos="0">
                <a:srgbClr val="FE4444"/>
              </a:gs>
              <a:gs pos="100000">
                <a:srgbClr val="832B2B"/>
              </a:gs>
            </a:gsLst>
            <a:lin ang="5400000" scaled="0"/>
          </a:gradFill>
          <a:ln>
            <a:noFill/>
          </a:ln>
        </p:spPr>
        <p:txBody>
          <a:bodyPr lIns="103602" tIns="51800" rIns="103602" bIns="51800"/>
          <a:lstStyle>
            <a:lvl1pPr defTabSz="1217295" eaLnBrk="0" hangingPunct="0">
              <a:defRPr>
                <a:solidFill>
                  <a:schemeClr val="tx1"/>
                </a:solidFill>
                <a:latin typeface="Arial" panose="020B0604020202020204" pitchFamily="34" charset="0"/>
                <a:ea typeface="宋体" panose="02010600030101010101" pitchFamily="2" charset="-122"/>
              </a:defRPr>
            </a:lvl1pPr>
            <a:lvl2pPr marL="742950" indent="-285750" defTabSz="1217295" eaLnBrk="0" hangingPunct="0">
              <a:defRPr>
                <a:solidFill>
                  <a:schemeClr val="tx1"/>
                </a:solidFill>
                <a:latin typeface="Arial" panose="020B0604020202020204" pitchFamily="34" charset="0"/>
                <a:ea typeface="宋体" panose="02010600030101010101" pitchFamily="2" charset="-122"/>
              </a:defRPr>
            </a:lvl2pPr>
            <a:lvl3pPr marL="1143000" indent="-228600" defTabSz="1217295" eaLnBrk="0" hangingPunct="0">
              <a:defRPr>
                <a:solidFill>
                  <a:schemeClr val="tx1"/>
                </a:solidFill>
                <a:latin typeface="Arial" panose="020B0604020202020204" pitchFamily="34" charset="0"/>
                <a:ea typeface="宋体" panose="02010600030101010101" pitchFamily="2" charset="-122"/>
              </a:defRPr>
            </a:lvl3pPr>
            <a:lvl4pPr marL="1600200" indent="-228600" defTabSz="1217295" eaLnBrk="0" hangingPunct="0">
              <a:defRPr>
                <a:solidFill>
                  <a:schemeClr val="tx1"/>
                </a:solidFill>
                <a:latin typeface="Arial" panose="020B0604020202020204" pitchFamily="34" charset="0"/>
                <a:ea typeface="宋体" panose="02010600030101010101" pitchFamily="2" charset="-122"/>
              </a:defRPr>
            </a:lvl4pPr>
            <a:lvl5pPr marL="2057400" indent="-228600" defTabSz="1217295" eaLnBrk="0" hangingPunct="0">
              <a:defRPr>
                <a:solidFill>
                  <a:schemeClr val="tx1"/>
                </a:solidFill>
                <a:latin typeface="Arial" panose="020B0604020202020204" pitchFamily="34" charset="0"/>
                <a:ea typeface="宋体" panose="02010600030101010101" pitchFamily="2" charset="-122"/>
              </a:defRPr>
            </a:lvl5pPr>
            <a:lvl6pPr marL="25146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chemeClr val="bg1"/>
                </a:solidFill>
                <a:latin typeface="微软雅黑" panose="020B0503020204020204" pitchFamily="34" charset="-122"/>
                <a:ea typeface="微软雅黑" panose="020B0503020204020204" pitchFamily="34" charset="-122"/>
              </a:rPr>
              <a:t>第三部分</a:t>
            </a:r>
          </a:p>
        </p:txBody>
      </p:sp>
      <p:sp>
        <p:nvSpPr>
          <p:cNvPr id="24" name="TextBox 64"/>
          <p:cNvSpPr txBox="1">
            <a:spLocks noChangeArrowheads="1"/>
          </p:cNvSpPr>
          <p:nvPr/>
        </p:nvSpPr>
        <p:spPr bwMode="auto">
          <a:xfrm>
            <a:off x="1524969" y="2565379"/>
            <a:ext cx="6538649" cy="471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4" tIns="45716" rIns="91434"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9305" indent="-230505" eaLnBrk="0" hangingPunct="0">
              <a:defRPr>
                <a:solidFill>
                  <a:schemeClr val="tx1"/>
                </a:solidFill>
                <a:latin typeface="Arial" panose="020B0604020202020204" pitchFamily="34" charset="0"/>
                <a:ea typeface="宋体" panose="02010600030101010101" pitchFamily="2" charset="-122"/>
              </a:defRPr>
            </a:lvl5pPr>
            <a:lvl6pPr marL="2516505" indent="-2305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3705" indent="-2305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30905" indent="-2305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8105" indent="-2305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475" b="1"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重点打击十二种黑恶势力</a:t>
            </a:r>
          </a:p>
        </p:txBody>
      </p:sp>
      <p:pic>
        <p:nvPicPr>
          <p:cNvPr id="4" name="图片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964305" y="574040"/>
            <a:ext cx="1215390" cy="108267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flipH="1">
            <a:off x="899592" y="594692"/>
            <a:ext cx="824440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4" name="组 5"/>
          <p:cNvGrpSpPr/>
          <p:nvPr/>
        </p:nvGrpSpPr>
        <p:grpSpPr>
          <a:xfrm>
            <a:off x="573677" y="956310"/>
            <a:ext cx="3950971" cy="3230880"/>
            <a:chOff x="569972" y="2714427"/>
            <a:chExt cx="2888885" cy="2621598"/>
          </a:xfrm>
        </p:grpSpPr>
        <p:sp>
          <p:nvSpPr>
            <p:cNvPr id="15" name="椭圆 14"/>
            <p:cNvSpPr/>
            <p:nvPr/>
          </p:nvSpPr>
          <p:spPr>
            <a:xfrm>
              <a:off x="1912534" y="2714427"/>
              <a:ext cx="618565" cy="618565"/>
            </a:xfrm>
            <a:prstGeom prst="ellipse">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latin typeface="微软雅黑" panose="020B0503020204020204" pitchFamily="34" charset="-122"/>
                  <a:ea typeface="微软雅黑" panose="020B0503020204020204" pitchFamily="34" charset="-122"/>
                  <a:cs typeface="Avenir Next Demi Bold" charset="0"/>
                </a:rPr>
                <a:t>01</a:t>
              </a:r>
              <a:endParaRPr kumimoji="1" lang="zh-CN" altLang="en-US" sz="2400" b="1" dirty="0">
                <a:latin typeface="微软雅黑" panose="020B0503020204020204" pitchFamily="34" charset="-122"/>
                <a:ea typeface="微软雅黑" panose="020B0503020204020204" pitchFamily="34" charset="-122"/>
                <a:cs typeface="Avenir Next Demi Bold" charset="0"/>
              </a:endParaRPr>
            </a:p>
          </p:txBody>
        </p:sp>
        <p:sp>
          <p:nvSpPr>
            <p:cNvPr id="16" name="圆角矩形 15"/>
            <p:cNvSpPr/>
            <p:nvPr/>
          </p:nvSpPr>
          <p:spPr>
            <a:xfrm>
              <a:off x="569972" y="3750082"/>
              <a:ext cx="2888885" cy="1585943"/>
            </a:xfrm>
            <a:prstGeom prst="roundRect">
              <a:avLst>
                <a:gd name="adj" fmla="val 50000"/>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威胁政治安全特别是制度安全、政权安全以及向政治领域渗透的黑恶势力</a:t>
              </a:r>
            </a:p>
          </p:txBody>
        </p:sp>
      </p:grpSp>
      <p:grpSp>
        <p:nvGrpSpPr>
          <p:cNvPr id="17" name="组 8"/>
          <p:cNvGrpSpPr/>
          <p:nvPr/>
        </p:nvGrpSpPr>
        <p:grpSpPr>
          <a:xfrm>
            <a:off x="4735453" y="956142"/>
            <a:ext cx="3785234" cy="3230879"/>
            <a:chOff x="3024656" y="1118364"/>
            <a:chExt cx="2678782" cy="2286469"/>
          </a:xfrm>
        </p:grpSpPr>
        <p:sp>
          <p:nvSpPr>
            <p:cNvPr id="18" name="椭圆 17"/>
            <p:cNvSpPr/>
            <p:nvPr/>
          </p:nvSpPr>
          <p:spPr>
            <a:xfrm>
              <a:off x="3780981" y="1118364"/>
              <a:ext cx="618565" cy="618565"/>
            </a:xfrm>
            <a:prstGeom prst="ellipse">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latin typeface="微软雅黑" panose="020B0503020204020204" pitchFamily="34" charset="-122"/>
                  <a:ea typeface="微软雅黑" panose="020B0503020204020204" pitchFamily="34" charset="-122"/>
                  <a:cs typeface="Avenir Next Demi Bold" charset="0"/>
                </a:rPr>
                <a:t>02</a:t>
              </a:r>
              <a:endParaRPr kumimoji="1" lang="zh-CN" altLang="en-US" sz="2400" b="1" dirty="0">
                <a:latin typeface="微软雅黑" panose="020B0503020204020204" pitchFamily="34" charset="-122"/>
                <a:ea typeface="微软雅黑" panose="020B0503020204020204" pitchFamily="34" charset="-122"/>
                <a:cs typeface="Avenir Next Demi Bold" charset="0"/>
              </a:endParaRPr>
            </a:p>
          </p:txBody>
        </p:sp>
        <p:sp>
          <p:nvSpPr>
            <p:cNvPr id="19" name="圆角矩形 18"/>
            <p:cNvSpPr/>
            <p:nvPr/>
          </p:nvSpPr>
          <p:spPr>
            <a:xfrm>
              <a:off x="3024656" y="2021627"/>
              <a:ext cx="2678782" cy="1383206"/>
            </a:xfrm>
            <a:prstGeom prst="roundRect">
              <a:avLst>
                <a:gd name="adj" fmla="val 50000"/>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把持基层政权、操纵破坏基层换届选举、垄断农村资源、侵吞集体资产的黑恶势力</a:t>
              </a:r>
            </a:p>
          </p:txBody>
        </p:sp>
      </p:grpSp>
      <p:sp>
        <p:nvSpPr>
          <p:cNvPr id="20" name="TextBox 13"/>
          <p:cNvSpPr txBox="1">
            <a:spLocks noChangeArrowheads="1"/>
          </p:cNvSpPr>
          <p:nvPr/>
        </p:nvSpPr>
        <p:spPr bwMode="auto">
          <a:xfrm>
            <a:off x="3209925" y="120650"/>
            <a:ext cx="3061970" cy="367030"/>
          </a:xfrm>
          <a:prstGeom prst="rect">
            <a:avLst/>
          </a:prstGeom>
          <a:noFill/>
          <a:ln>
            <a:noFill/>
          </a:ln>
          <a:extLst>
            <a:ext uri="{909E8E84-426E-40DD-AFC4-6F175D3DCCD1}">
              <a14:hiddenFill xmlns:a14="http://schemas.microsoft.com/office/drawing/2010/main" xmlns="">
                <a:solidFill>
                  <a:schemeClr val="bg1">
                    <a:lumMod val="85000"/>
                  </a:schemeClr>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97" tIns="45698" rIns="91397" bIns="456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扫重点打击十二种黑恶势力</a:t>
            </a:r>
            <a:endParaRPr lang="zh-CN"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81" name="Picture 3" descr="C:\Users\Administrator\Desktop\党政机关\素材\党徽\Nipic_5916570_20120618220329321399.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 contrast="-37000"/>
                    </a14:imgEffect>
                  </a14:imgLayer>
                </a14:imgProps>
              </a:ext>
              <a:ext uri="{28A0092B-C50C-407E-A947-70E740481C1C}">
                <a14:useLocalDpi xmlns:a14="http://schemas.microsoft.com/office/drawing/2010/main" xmlns="" val="0"/>
              </a:ext>
            </a:extLst>
          </a:blip>
          <a:srcRect/>
          <a:stretch>
            <a:fillRect/>
          </a:stretch>
        </p:blipFill>
        <p:spPr bwMode="auto">
          <a:xfrm>
            <a:off x="61595" y="4445"/>
            <a:ext cx="953770" cy="8655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flipH="1">
            <a:off x="899592" y="594692"/>
            <a:ext cx="824440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3"/>
          <p:cNvSpPr txBox="1">
            <a:spLocks noChangeArrowheads="1"/>
          </p:cNvSpPr>
          <p:nvPr/>
        </p:nvSpPr>
        <p:spPr bwMode="auto">
          <a:xfrm>
            <a:off x="3332659" y="151267"/>
            <a:ext cx="3960337" cy="36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7" tIns="45698" rIns="91397" bIns="456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扫重点打击十二种黑恶势力</a:t>
            </a:r>
            <a:endParaRPr lang="zh-CN"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圆角矩形 16"/>
          <p:cNvSpPr/>
          <p:nvPr/>
        </p:nvSpPr>
        <p:spPr>
          <a:xfrm>
            <a:off x="304165" y="2433320"/>
            <a:ext cx="4126230" cy="15487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利用家族、宗族势力横行乡里、称霸一方、欺压残害百姓的“村霸”等黑恶势力</a:t>
            </a:r>
            <a:r>
              <a:rPr kumimoji="1"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1"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8" name="组 8"/>
          <p:cNvGrpSpPr/>
          <p:nvPr/>
        </p:nvGrpSpPr>
        <p:grpSpPr>
          <a:xfrm>
            <a:off x="4687192" y="1199982"/>
            <a:ext cx="4183380" cy="2781300"/>
            <a:chOff x="2852541" y="1182626"/>
            <a:chExt cx="2960547" cy="1968305"/>
          </a:xfrm>
        </p:grpSpPr>
        <p:sp>
          <p:nvSpPr>
            <p:cNvPr id="19" name="椭圆 18"/>
            <p:cNvSpPr/>
            <p:nvPr/>
          </p:nvSpPr>
          <p:spPr>
            <a:xfrm>
              <a:off x="3801203" y="1182626"/>
              <a:ext cx="618565" cy="61856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latin typeface="微软雅黑" panose="020B0503020204020204" pitchFamily="34" charset="-122"/>
                  <a:ea typeface="微软雅黑" panose="020B0503020204020204" pitchFamily="34" charset="-122"/>
                  <a:cs typeface="Avenir Next Demi Bold" charset="0"/>
                </a:rPr>
                <a:t>04</a:t>
              </a:r>
              <a:endParaRPr kumimoji="1" lang="zh-CN" altLang="en-US" sz="2400" b="1" dirty="0">
                <a:latin typeface="微软雅黑" panose="020B0503020204020204" pitchFamily="34" charset="-122"/>
                <a:ea typeface="微软雅黑" panose="020B0503020204020204" pitchFamily="34" charset="-122"/>
                <a:cs typeface="Avenir Next Demi Bold" charset="0"/>
              </a:endParaRPr>
            </a:p>
          </p:txBody>
        </p:sp>
        <p:sp>
          <p:nvSpPr>
            <p:cNvPr id="21" name="圆角矩形 20"/>
            <p:cNvSpPr/>
            <p:nvPr/>
          </p:nvSpPr>
          <p:spPr>
            <a:xfrm>
              <a:off x="2852541" y="2055331"/>
              <a:ext cx="2960547" cy="10956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在征地、租地、拆迁、工程项目建设等过程中煽动闹事的黑恶势力</a:t>
              </a:r>
              <a:r>
                <a:rPr kumimoji="1"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1"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81" name="Picture 3" descr="C:\Users\Administrator\Desktop\党政机关\素材\党徽\Nipic_5916570_20120618220329321399.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 contrast="-37000"/>
                    </a14:imgEffect>
                  </a14:imgLayer>
                </a14:imgProps>
              </a:ext>
              <a:ext uri="{28A0092B-C50C-407E-A947-70E740481C1C}">
                <a14:useLocalDpi xmlns:a14="http://schemas.microsoft.com/office/drawing/2010/main" xmlns="" val="0"/>
              </a:ext>
            </a:extLst>
          </a:blip>
          <a:srcRect/>
          <a:stretch>
            <a:fillRect/>
          </a:stretch>
        </p:blipFill>
        <p:spPr bwMode="auto">
          <a:xfrm>
            <a:off x="61595" y="4445"/>
            <a:ext cx="953770" cy="86550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椭圆 1"/>
          <p:cNvSpPr/>
          <p:nvPr/>
        </p:nvSpPr>
        <p:spPr>
          <a:xfrm>
            <a:off x="2249443" y="1199982"/>
            <a:ext cx="874059" cy="87405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latin typeface="微软雅黑" panose="020B0503020204020204" pitchFamily="34" charset="-122"/>
                <a:ea typeface="微软雅黑" panose="020B0503020204020204" pitchFamily="34" charset="-122"/>
                <a:cs typeface="Avenir Next Demi Bold" charset="0"/>
              </a:rPr>
              <a:t>03</a:t>
            </a:r>
            <a:endParaRPr kumimoji="1" lang="zh-CN" altLang="en-US" sz="2400" b="1" dirty="0">
              <a:latin typeface="微软雅黑" panose="020B0503020204020204" pitchFamily="34" charset="-122"/>
              <a:ea typeface="微软雅黑" panose="020B0503020204020204" pitchFamily="34" charset="-122"/>
              <a:cs typeface="Avenir Next Demi Bold" charset="0"/>
            </a:endParaRPr>
          </a:p>
        </p:txBody>
      </p:sp>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flipH="1">
            <a:off x="899592" y="594692"/>
            <a:ext cx="824440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3"/>
          <p:cNvSpPr txBox="1">
            <a:spLocks noChangeArrowheads="1"/>
          </p:cNvSpPr>
          <p:nvPr/>
        </p:nvSpPr>
        <p:spPr bwMode="auto">
          <a:xfrm>
            <a:off x="2935149" y="125232"/>
            <a:ext cx="3960337" cy="36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7" tIns="45698" rIns="91397" bIns="456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扫重点打击十二种黑恶势力</a:t>
            </a:r>
            <a:endParaRPr lang="zh-CN"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5" name="组 5"/>
          <p:cNvGrpSpPr/>
          <p:nvPr/>
        </p:nvGrpSpPr>
        <p:grpSpPr>
          <a:xfrm>
            <a:off x="1216025" y="1076325"/>
            <a:ext cx="7199631" cy="1038860"/>
            <a:chOff x="1325192" y="2392910"/>
            <a:chExt cx="5264252" cy="842951"/>
          </a:xfrm>
        </p:grpSpPr>
        <p:sp>
          <p:nvSpPr>
            <p:cNvPr id="16" name="椭圆 15"/>
            <p:cNvSpPr/>
            <p:nvPr/>
          </p:nvSpPr>
          <p:spPr>
            <a:xfrm>
              <a:off x="1325192" y="2505235"/>
              <a:ext cx="618565" cy="618565"/>
            </a:xfrm>
            <a:prstGeom prst="ellipse">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latin typeface="微软雅黑" panose="020B0503020204020204" pitchFamily="34" charset="-122"/>
                  <a:ea typeface="微软雅黑" panose="020B0503020204020204" pitchFamily="34" charset="-122"/>
                  <a:cs typeface="Avenir Next Demi Bold" charset="0"/>
                </a:rPr>
                <a:t>05</a:t>
              </a:r>
              <a:endParaRPr kumimoji="1" lang="zh-CN" altLang="en-US" sz="2400" b="1" dirty="0">
                <a:latin typeface="微软雅黑" panose="020B0503020204020204" pitchFamily="34" charset="-122"/>
                <a:ea typeface="微软雅黑" panose="020B0503020204020204" pitchFamily="34" charset="-122"/>
                <a:cs typeface="Avenir Next Demi Bold" charset="0"/>
              </a:endParaRPr>
            </a:p>
          </p:txBody>
        </p:sp>
        <p:sp>
          <p:nvSpPr>
            <p:cNvPr id="17" name="圆角矩形 16"/>
            <p:cNvSpPr/>
            <p:nvPr/>
          </p:nvSpPr>
          <p:spPr>
            <a:xfrm>
              <a:off x="2051360" y="2392910"/>
              <a:ext cx="4538084" cy="842951"/>
            </a:xfrm>
            <a:prstGeom prst="roundRect">
              <a:avLst>
                <a:gd name="adj" fmla="val 50000"/>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在建筑工程、交通运输、矿产资源、渔业捕捞等行业、领域，强揽工程、恶意竞标、非法占地、滥开滥采的黑恶势力</a:t>
              </a:r>
              <a:r>
                <a:rPr kumimoji="1"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8" name="组 8"/>
          <p:cNvGrpSpPr/>
          <p:nvPr/>
        </p:nvGrpSpPr>
        <p:grpSpPr>
          <a:xfrm>
            <a:off x="1216298" y="2866858"/>
            <a:ext cx="6747764" cy="1191126"/>
            <a:chOff x="1168258" y="3039035"/>
            <a:chExt cx="4775342" cy="842951"/>
          </a:xfrm>
        </p:grpSpPr>
        <p:sp>
          <p:nvSpPr>
            <p:cNvPr id="19" name="椭圆 18"/>
            <p:cNvSpPr/>
            <p:nvPr/>
          </p:nvSpPr>
          <p:spPr>
            <a:xfrm>
              <a:off x="1168258" y="3151381"/>
              <a:ext cx="618565" cy="618565"/>
            </a:xfrm>
            <a:prstGeom prst="ellipse">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latin typeface="微软雅黑" panose="020B0503020204020204" pitchFamily="34" charset="-122"/>
                  <a:ea typeface="微软雅黑" panose="020B0503020204020204" pitchFamily="34" charset="-122"/>
                  <a:cs typeface="Avenir Next Demi Bold" charset="0"/>
                </a:rPr>
                <a:t>06</a:t>
              </a:r>
              <a:endParaRPr kumimoji="1" lang="zh-CN" altLang="en-US" sz="2400" b="1" dirty="0">
                <a:latin typeface="微软雅黑" panose="020B0503020204020204" pitchFamily="34" charset="-122"/>
                <a:ea typeface="微软雅黑" panose="020B0503020204020204" pitchFamily="34" charset="-122"/>
                <a:cs typeface="Avenir Next Demi Bold" charset="0"/>
              </a:endParaRPr>
            </a:p>
          </p:txBody>
        </p:sp>
        <p:sp>
          <p:nvSpPr>
            <p:cNvPr id="21" name="圆角矩形 20"/>
            <p:cNvSpPr/>
            <p:nvPr/>
          </p:nvSpPr>
          <p:spPr>
            <a:xfrm>
              <a:off x="1945233" y="3039035"/>
              <a:ext cx="3998367" cy="842951"/>
            </a:xfrm>
            <a:prstGeom prst="roundRect">
              <a:avLst>
                <a:gd name="adj" fmla="val 50000"/>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在商贸集市、批发市场、机场车站、旅游景区等场所欺行霸市、强买强卖、收保护费的市霸、行霸等黑恶势力</a:t>
              </a:r>
              <a:r>
                <a:rPr kumimoji="1"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81" name="Picture 3" descr="C:\Users\Administrator\Desktop\党政机关\素材\党徽\Nipic_5916570_20120618220329321399.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 contrast="-37000"/>
                    </a14:imgEffect>
                  </a14:imgLayer>
                </a14:imgProps>
              </a:ext>
              <a:ext uri="{28A0092B-C50C-407E-A947-70E740481C1C}">
                <a14:useLocalDpi xmlns:a14="http://schemas.microsoft.com/office/drawing/2010/main" xmlns="" val="0"/>
              </a:ext>
            </a:extLst>
          </a:blip>
          <a:srcRect/>
          <a:stretch>
            <a:fillRect/>
          </a:stretch>
        </p:blipFill>
        <p:spPr bwMode="auto">
          <a:xfrm>
            <a:off x="61595" y="4445"/>
            <a:ext cx="953770" cy="8655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flipH="1">
            <a:off x="899592" y="594692"/>
            <a:ext cx="824440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3"/>
          <p:cNvSpPr txBox="1">
            <a:spLocks noChangeArrowheads="1"/>
          </p:cNvSpPr>
          <p:nvPr/>
        </p:nvSpPr>
        <p:spPr bwMode="auto">
          <a:xfrm>
            <a:off x="2994204" y="106817"/>
            <a:ext cx="3960337" cy="36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7" tIns="45698" rIns="91397" bIns="456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扫重点打击十二种黑恶势力</a:t>
            </a:r>
            <a:endParaRPr lang="zh-CN"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5" name="组 5"/>
          <p:cNvGrpSpPr/>
          <p:nvPr/>
        </p:nvGrpSpPr>
        <p:grpSpPr>
          <a:xfrm>
            <a:off x="1216025" y="1076325"/>
            <a:ext cx="7199631" cy="1038860"/>
            <a:chOff x="1325192" y="2392910"/>
            <a:chExt cx="5264252" cy="842951"/>
          </a:xfrm>
        </p:grpSpPr>
        <p:sp>
          <p:nvSpPr>
            <p:cNvPr id="16" name="椭圆 15"/>
            <p:cNvSpPr/>
            <p:nvPr/>
          </p:nvSpPr>
          <p:spPr>
            <a:xfrm>
              <a:off x="1325192" y="2505235"/>
              <a:ext cx="618565" cy="618565"/>
            </a:xfrm>
            <a:prstGeom prst="ellipse">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latin typeface="微软雅黑" panose="020B0503020204020204" pitchFamily="34" charset="-122"/>
                  <a:ea typeface="微软雅黑" panose="020B0503020204020204" pitchFamily="34" charset="-122"/>
                  <a:cs typeface="Avenir Next Demi Bold" charset="0"/>
                </a:rPr>
                <a:t>07</a:t>
              </a:r>
              <a:endParaRPr kumimoji="1" lang="zh-CN" altLang="en-US" sz="2400" b="1" dirty="0">
                <a:latin typeface="微软雅黑" panose="020B0503020204020204" pitchFamily="34" charset="-122"/>
                <a:ea typeface="微软雅黑" panose="020B0503020204020204" pitchFamily="34" charset="-122"/>
                <a:cs typeface="Avenir Next Demi Bold" charset="0"/>
              </a:endParaRPr>
            </a:p>
          </p:txBody>
        </p:sp>
        <p:sp>
          <p:nvSpPr>
            <p:cNvPr id="17" name="圆角矩形 16"/>
            <p:cNvSpPr/>
            <p:nvPr/>
          </p:nvSpPr>
          <p:spPr>
            <a:xfrm>
              <a:off x="2051360" y="2392910"/>
              <a:ext cx="4538084" cy="842951"/>
            </a:xfrm>
            <a:prstGeom prst="roundRect">
              <a:avLst>
                <a:gd name="adj" fmla="val 50000"/>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操纵、经营“黄赌毒”等违法犯罪活动的黑恶势力</a:t>
              </a:r>
              <a:r>
                <a:rPr kumimoji="1"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8" name="组 8"/>
          <p:cNvGrpSpPr/>
          <p:nvPr/>
        </p:nvGrpSpPr>
        <p:grpSpPr>
          <a:xfrm>
            <a:off x="1216298" y="2866858"/>
            <a:ext cx="6747764" cy="1191126"/>
            <a:chOff x="1168258" y="3039035"/>
            <a:chExt cx="4775342" cy="842951"/>
          </a:xfrm>
        </p:grpSpPr>
        <p:sp>
          <p:nvSpPr>
            <p:cNvPr id="19" name="椭圆 18"/>
            <p:cNvSpPr/>
            <p:nvPr/>
          </p:nvSpPr>
          <p:spPr>
            <a:xfrm>
              <a:off x="1168258" y="3151381"/>
              <a:ext cx="618565" cy="618565"/>
            </a:xfrm>
            <a:prstGeom prst="ellipse">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latin typeface="微软雅黑" panose="020B0503020204020204" pitchFamily="34" charset="-122"/>
                  <a:ea typeface="微软雅黑" panose="020B0503020204020204" pitchFamily="34" charset="-122"/>
                  <a:cs typeface="Avenir Next Demi Bold" charset="0"/>
                </a:rPr>
                <a:t>08</a:t>
              </a:r>
              <a:endParaRPr kumimoji="1" lang="zh-CN" altLang="en-US" sz="2400" b="1" dirty="0">
                <a:latin typeface="微软雅黑" panose="020B0503020204020204" pitchFamily="34" charset="-122"/>
                <a:ea typeface="微软雅黑" panose="020B0503020204020204" pitchFamily="34" charset="-122"/>
                <a:cs typeface="Avenir Next Demi Bold" charset="0"/>
              </a:endParaRPr>
            </a:p>
          </p:txBody>
        </p:sp>
        <p:sp>
          <p:nvSpPr>
            <p:cNvPr id="21" name="圆角矩形 20"/>
            <p:cNvSpPr/>
            <p:nvPr/>
          </p:nvSpPr>
          <p:spPr>
            <a:xfrm>
              <a:off x="1945233" y="3039035"/>
              <a:ext cx="3998367" cy="842951"/>
            </a:xfrm>
            <a:prstGeom prst="roundRect">
              <a:avLst>
                <a:gd name="adj" fmla="val 50000"/>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非法高利放贷、暴力讨债的黑恶势力</a:t>
              </a:r>
              <a:r>
                <a:rPr kumimoji="1"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81" name="Picture 3" descr="C:\Users\Administrator\Desktop\党政机关\素材\党徽\Nipic_5916570_20120618220329321399.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 contrast="-37000"/>
                    </a14:imgEffect>
                  </a14:imgLayer>
                </a14:imgProps>
              </a:ext>
              <a:ext uri="{28A0092B-C50C-407E-A947-70E740481C1C}">
                <a14:useLocalDpi xmlns:a14="http://schemas.microsoft.com/office/drawing/2010/main" xmlns="" val="0"/>
              </a:ext>
            </a:extLst>
          </a:blip>
          <a:srcRect/>
          <a:stretch>
            <a:fillRect/>
          </a:stretch>
        </p:blipFill>
        <p:spPr bwMode="auto">
          <a:xfrm>
            <a:off x="61595" y="4445"/>
            <a:ext cx="953770" cy="8655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flipH="1">
            <a:off x="899592" y="594692"/>
            <a:ext cx="824440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3"/>
          <p:cNvSpPr txBox="1">
            <a:spLocks noChangeArrowheads="1"/>
          </p:cNvSpPr>
          <p:nvPr/>
        </p:nvSpPr>
        <p:spPr bwMode="auto">
          <a:xfrm>
            <a:off x="3158669" y="99197"/>
            <a:ext cx="3960337" cy="36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7" tIns="45698" rIns="91397" bIns="456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扫重点打击十二种黑恶势力</a:t>
            </a:r>
            <a:endParaRPr lang="zh-CN"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5" name="组 5"/>
          <p:cNvGrpSpPr/>
          <p:nvPr/>
        </p:nvGrpSpPr>
        <p:grpSpPr>
          <a:xfrm>
            <a:off x="1216025" y="1076325"/>
            <a:ext cx="7199631" cy="1038860"/>
            <a:chOff x="1325192" y="2392910"/>
            <a:chExt cx="5264252" cy="842951"/>
          </a:xfrm>
        </p:grpSpPr>
        <p:sp>
          <p:nvSpPr>
            <p:cNvPr id="16" name="椭圆 15"/>
            <p:cNvSpPr/>
            <p:nvPr/>
          </p:nvSpPr>
          <p:spPr>
            <a:xfrm>
              <a:off x="1325192" y="2505235"/>
              <a:ext cx="618565" cy="618565"/>
            </a:xfrm>
            <a:prstGeom prst="ellipse">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latin typeface="微软雅黑" panose="020B0503020204020204" pitchFamily="34" charset="-122"/>
                  <a:ea typeface="微软雅黑" panose="020B0503020204020204" pitchFamily="34" charset="-122"/>
                  <a:cs typeface="Avenir Next Demi Bold" charset="0"/>
                </a:rPr>
                <a:t>09</a:t>
              </a:r>
              <a:endParaRPr kumimoji="1" lang="zh-CN" altLang="en-US" sz="2400" b="1" dirty="0">
                <a:latin typeface="微软雅黑" panose="020B0503020204020204" pitchFamily="34" charset="-122"/>
                <a:ea typeface="微软雅黑" panose="020B0503020204020204" pitchFamily="34" charset="-122"/>
                <a:cs typeface="Avenir Next Demi Bold" charset="0"/>
              </a:endParaRPr>
            </a:p>
          </p:txBody>
        </p:sp>
        <p:sp>
          <p:nvSpPr>
            <p:cNvPr id="17" name="圆角矩形 16"/>
            <p:cNvSpPr/>
            <p:nvPr/>
          </p:nvSpPr>
          <p:spPr>
            <a:xfrm>
              <a:off x="2051360" y="2392910"/>
              <a:ext cx="4538084" cy="842951"/>
            </a:xfrm>
            <a:prstGeom prst="roundRect">
              <a:avLst>
                <a:gd name="adj" fmla="val 50000"/>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盗掘古墓葬以及倒卖、走私文物的黑恶势力</a:t>
              </a:r>
              <a:r>
                <a:rPr kumimoji="1"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8" name="组 8"/>
          <p:cNvGrpSpPr/>
          <p:nvPr/>
        </p:nvGrpSpPr>
        <p:grpSpPr>
          <a:xfrm>
            <a:off x="1216298" y="2866858"/>
            <a:ext cx="6747764" cy="1191126"/>
            <a:chOff x="1168258" y="3039035"/>
            <a:chExt cx="4775342" cy="842951"/>
          </a:xfrm>
        </p:grpSpPr>
        <p:sp>
          <p:nvSpPr>
            <p:cNvPr id="19" name="椭圆 18"/>
            <p:cNvSpPr/>
            <p:nvPr/>
          </p:nvSpPr>
          <p:spPr>
            <a:xfrm>
              <a:off x="1168258" y="3151381"/>
              <a:ext cx="618565" cy="618565"/>
            </a:xfrm>
            <a:prstGeom prst="ellipse">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latin typeface="微软雅黑" panose="020B0503020204020204" pitchFamily="34" charset="-122"/>
                  <a:ea typeface="微软雅黑" panose="020B0503020204020204" pitchFamily="34" charset="-122"/>
                  <a:cs typeface="Avenir Next Demi Bold" charset="0"/>
                </a:rPr>
                <a:t>10</a:t>
              </a:r>
            </a:p>
          </p:txBody>
        </p:sp>
        <p:sp>
          <p:nvSpPr>
            <p:cNvPr id="21" name="圆角矩形 20"/>
            <p:cNvSpPr/>
            <p:nvPr/>
          </p:nvSpPr>
          <p:spPr>
            <a:xfrm>
              <a:off x="1945233" y="3039035"/>
              <a:ext cx="3998367" cy="842951"/>
            </a:xfrm>
            <a:prstGeom prst="roundRect">
              <a:avLst>
                <a:gd name="adj" fmla="val 50000"/>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插手民间纠纷</a:t>
              </a:r>
              <a:r>
                <a:rPr kumimoji="1"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充当“地下执法队”的黑恶势力</a:t>
              </a:r>
              <a:r>
                <a:rPr kumimoji="1"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81" name="Picture 3" descr="C:\Users\Administrator\Desktop\党政机关\素材\党徽\Nipic_5916570_20120618220329321399.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 contrast="-37000"/>
                    </a14:imgEffect>
                  </a14:imgLayer>
                </a14:imgProps>
              </a:ext>
              <a:ext uri="{28A0092B-C50C-407E-A947-70E740481C1C}">
                <a14:useLocalDpi xmlns:a14="http://schemas.microsoft.com/office/drawing/2010/main" xmlns="" val="0"/>
              </a:ext>
            </a:extLst>
          </a:blip>
          <a:srcRect/>
          <a:stretch>
            <a:fillRect/>
          </a:stretch>
        </p:blipFill>
        <p:spPr bwMode="auto">
          <a:xfrm>
            <a:off x="61595" y="4445"/>
            <a:ext cx="953770" cy="8655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flipH="1">
            <a:off x="899592" y="594692"/>
            <a:ext cx="824440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3"/>
          <p:cNvSpPr txBox="1">
            <a:spLocks noChangeArrowheads="1"/>
          </p:cNvSpPr>
          <p:nvPr/>
        </p:nvSpPr>
        <p:spPr bwMode="auto">
          <a:xfrm>
            <a:off x="3332024" y="114437"/>
            <a:ext cx="3960337" cy="36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7" tIns="45698" rIns="91397" bIns="456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扫重点打击十二种黑恶势力</a:t>
            </a:r>
            <a:endParaRPr lang="zh-CN"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5" name="组 5"/>
          <p:cNvGrpSpPr/>
          <p:nvPr/>
        </p:nvGrpSpPr>
        <p:grpSpPr>
          <a:xfrm>
            <a:off x="1216025" y="1076325"/>
            <a:ext cx="7199631" cy="1038860"/>
            <a:chOff x="1325192" y="2392910"/>
            <a:chExt cx="5264252" cy="842951"/>
          </a:xfrm>
        </p:grpSpPr>
        <p:sp>
          <p:nvSpPr>
            <p:cNvPr id="16" name="椭圆 15"/>
            <p:cNvSpPr/>
            <p:nvPr/>
          </p:nvSpPr>
          <p:spPr>
            <a:xfrm>
              <a:off x="1325192" y="2505235"/>
              <a:ext cx="618565" cy="618565"/>
            </a:xfrm>
            <a:prstGeom prst="ellipse">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latin typeface="微软雅黑" panose="020B0503020204020204" pitchFamily="34" charset="-122"/>
                  <a:ea typeface="微软雅黑" panose="020B0503020204020204" pitchFamily="34" charset="-122"/>
                  <a:cs typeface="Avenir Next Demi Bold" charset="0"/>
                </a:rPr>
                <a:t>11</a:t>
              </a:r>
            </a:p>
          </p:txBody>
        </p:sp>
        <p:sp>
          <p:nvSpPr>
            <p:cNvPr id="17" name="圆角矩形 16"/>
            <p:cNvSpPr/>
            <p:nvPr/>
          </p:nvSpPr>
          <p:spPr>
            <a:xfrm>
              <a:off x="2051360" y="2392910"/>
              <a:ext cx="4538084" cy="842951"/>
            </a:xfrm>
            <a:prstGeom prst="roundRect">
              <a:avLst>
                <a:gd name="adj" fmla="val 50000"/>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境外黑社会入境发展渗透以及跨国跨境的黑恶势力</a:t>
              </a:r>
              <a:r>
                <a:rPr kumimoji="1"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8" name="组 8"/>
          <p:cNvGrpSpPr/>
          <p:nvPr/>
        </p:nvGrpSpPr>
        <p:grpSpPr>
          <a:xfrm>
            <a:off x="1216298" y="2866858"/>
            <a:ext cx="6747764" cy="1191126"/>
            <a:chOff x="1168258" y="3039035"/>
            <a:chExt cx="4775342" cy="842951"/>
          </a:xfrm>
        </p:grpSpPr>
        <p:sp>
          <p:nvSpPr>
            <p:cNvPr id="19" name="椭圆 18"/>
            <p:cNvSpPr/>
            <p:nvPr/>
          </p:nvSpPr>
          <p:spPr>
            <a:xfrm>
              <a:off x="1168258" y="3151381"/>
              <a:ext cx="618565" cy="618565"/>
            </a:xfrm>
            <a:prstGeom prst="ellipse">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latin typeface="微软雅黑" panose="020B0503020204020204" pitchFamily="34" charset="-122"/>
                  <a:ea typeface="微软雅黑" panose="020B0503020204020204" pitchFamily="34" charset="-122"/>
                  <a:cs typeface="Avenir Next Demi Bold" charset="0"/>
                </a:rPr>
                <a:t>12</a:t>
              </a:r>
            </a:p>
          </p:txBody>
        </p:sp>
        <p:sp>
          <p:nvSpPr>
            <p:cNvPr id="21" name="圆角矩形 20"/>
            <p:cNvSpPr/>
            <p:nvPr/>
          </p:nvSpPr>
          <p:spPr>
            <a:xfrm>
              <a:off x="1945233" y="3039035"/>
              <a:ext cx="3998367" cy="842951"/>
            </a:xfrm>
            <a:prstGeom prst="roundRect">
              <a:avLst>
                <a:gd name="adj" fmla="val 50000"/>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黑恶势力“保护伞”</a:t>
              </a:r>
              <a:endPar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81" name="Picture 3" descr="C:\Users\Administrator\Desktop\党政机关\素材\党徽\Nipic_5916570_20120618220329321399.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 contrast="-37000"/>
                    </a14:imgEffect>
                  </a14:imgLayer>
                </a14:imgProps>
              </a:ext>
              <a:ext uri="{28A0092B-C50C-407E-A947-70E740481C1C}">
                <a14:useLocalDpi xmlns:a14="http://schemas.microsoft.com/office/drawing/2010/main" xmlns="" val="0"/>
              </a:ext>
            </a:extLst>
          </a:blip>
          <a:srcRect/>
          <a:stretch>
            <a:fillRect/>
          </a:stretch>
        </p:blipFill>
        <p:spPr bwMode="auto">
          <a:xfrm>
            <a:off x="61595" y="4445"/>
            <a:ext cx="953770" cy="8655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3" name="TextBox 147"/>
          <p:cNvSpPr txBox="1">
            <a:spLocks noChangeArrowheads="1"/>
          </p:cNvSpPr>
          <p:nvPr/>
        </p:nvSpPr>
        <p:spPr bwMode="auto">
          <a:xfrm>
            <a:off x="3613201" y="1879189"/>
            <a:ext cx="2178444" cy="473070"/>
          </a:xfrm>
          <a:prstGeom prst="rect">
            <a:avLst/>
          </a:prstGeom>
          <a:gradFill>
            <a:gsLst>
              <a:gs pos="0">
                <a:srgbClr val="990000"/>
              </a:gs>
              <a:gs pos="100000">
                <a:srgbClr val="ED2121"/>
              </a:gs>
            </a:gsLst>
            <a:lin ang="5400000" scaled="0"/>
          </a:gradFill>
          <a:ln>
            <a:noFill/>
          </a:ln>
        </p:spPr>
        <p:txBody>
          <a:bodyPr lIns="103602" tIns="51800" rIns="103602" bIns="51800"/>
          <a:lstStyle>
            <a:lvl1pPr defTabSz="1217295" eaLnBrk="0" hangingPunct="0">
              <a:defRPr>
                <a:solidFill>
                  <a:schemeClr val="tx1"/>
                </a:solidFill>
                <a:latin typeface="Arial" panose="020B0604020202020204" pitchFamily="34" charset="0"/>
                <a:ea typeface="宋体" panose="02010600030101010101" pitchFamily="2" charset="-122"/>
              </a:defRPr>
            </a:lvl1pPr>
            <a:lvl2pPr marL="742950" indent="-285750" defTabSz="1217295" eaLnBrk="0" hangingPunct="0">
              <a:defRPr>
                <a:solidFill>
                  <a:schemeClr val="tx1"/>
                </a:solidFill>
                <a:latin typeface="Arial" panose="020B0604020202020204" pitchFamily="34" charset="0"/>
                <a:ea typeface="宋体" panose="02010600030101010101" pitchFamily="2" charset="-122"/>
              </a:defRPr>
            </a:lvl2pPr>
            <a:lvl3pPr marL="1143000" indent="-228600" defTabSz="1217295" eaLnBrk="0" hangingPunct="0">
              <a:defRPr>
                <a:solidFill>
                  <a:schemeClr val="tx1"/>
                </a:solidFill>
                <a:latin typeface="Arial" panose="020B0604020202020204" pitchFamily="34" charset="0"/>
                <a:ea typeface="宋体" panose="02010600030101010101" pitchFamily="2" charset="-122"/>
              </a:defRPr>
            </a:lvl3pPr>
            <a:lvl4pPr marL="1600200" indent="-228600" defTabSz="1217295" eaLnBrk="0" hangingPunct="0">
              <a:defRPr>
                <a:solidFill>
                  <a:schemeClr val="tx1"/>
                </a:solidFill>
                <a:latin typeface="Arial" panose="020B0604020202020204" pitchFamily="34" charset="0"/>
                <a:ea typeface="宋体" panose="02010600030101010101" pitchFamily="2" charset="-122"/>
              </a:defRPr>
            </a:lvl4pPr>
            <a:lvl5pPr marL="2057400" indent="-228600" defTabSz="1217295" eaLnBrk="0" hangingPunct="0">
              <a:defRPr>
                <a:solidFill>
                  <a:schemeClr val="tx1"/>
                </a:solidFill>
                <a:latin typeface="Arial" panose="020B0604020202020204" pitchFamily="34" charset="0"/>
                <a:ea typeface="宋体" panose="02010600030101010101" pitchFamily="2" charset="-122"/>
              </a:defRPr>
            </a:lvl5pPr>
            <a:lvl6pPr marL="25146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chemeClr val="bg1"/>
                </a:solidFill>
                <a:latin typeface="微软雅黑" panose="020B0503020204020204" pitchFamily="34" charset="-122"/>
                <a:ea typeface="微软雅黑" panose="020B0503020204020204" pitchFamily="34" charset="-122"/>
              </a:rPr>
              <a:t>第四部分</a:t>
            </a:r>
          </a:p>
        </p:txBody>
      </p:sp>
      <p:sp>
        <p:nvSpPr>
          <p:cNvPr id="24" name="TextBox 64"/>
          <p:cNvSpPr txBox="1">
            <a:spLocks noChangeArrowheads="1"/>
          </p:cNvSpPr>
          <p:nvPr/>
        </p:nvSpPr>
        <p:spPr bwMode="auto">
          <a:xfrm>
            <a:off x="1433098" y="2561665"/>
            <a:ext cx="6538649"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4" tIns="45716" rIns="91434"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9305" indent="-230505" eaLnBrk="0" hangingPunct="0">
              <a:defRPr>
                <a:solidFill>
                  <a:schemeClr val="tx1"/>
                </a:solidFill>
                <a:latin typeface="Arial" panose="020B0604020202020204" pitchFamily="34" charset="0"/>
                <a:ea typeface="宋体" panose="02010600030101010101" pitchFamily="2" charset="-122"/>
              </a:defRPr>
            </a:lvl5pPr>
            <a:lvl6pPr marL="2516505" indent="-2305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3705" indent="-2305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30905" indent="-2305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8105" indent="-2305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2800" b="1"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lang="zh-CN" altLang="en-US" sz="2800" b="1"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mn-ea"/>
              </a:rPr>
              <a:t>扫黑</a:t>
            </a:r>
            <a:r>
              <a:rPr lang="en-US" altLang="zh-CN" sz="2800" b="1"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lang="zh-CN" altLang="en-US" sz="2800" b="1"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变</a:t>
            </a:r>
            <a:r>
              <a:rPr lang="en-US" altLang="zh-CN" sz="2800" b="1"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lang="zh-CN" altLang="en-US" sz="2800" b="1"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mn-ea"/>
              </a:rPr>
              <a:t>扫黑</a:t>
            </a:r>
            <a:r>
              <a:rPr lang="en-US" altLang="zh-CN" sz="2800" b="1"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lang="zh-CN" altLang="en-US" sz="2800" b="1"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有深意</a:t>
            </a:r>
          </a:p>
        </p:txBody>
      </p:sp>
      <p:pic>
        <p:nvPicPr>
          <p:cNvPr id="81" name="Picture 3" descr="C:\Users\Administrator\Desktop\党政机关\素材\党徽\Nipic_5916570_20120618220329321399.png"/>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rightnessContrast bright="2000" contrast="-37000"/>
                    </a14:imgEffect>
                  </a14:imgLayer>
                </a14:imgProps>
              </a:ext>
              <a:ext uri="{28A0092B-C50C-407E-A947-70E740481C1C}">
                <a14:useLocalDpi xmlns:a14="http://schemas.microsoft.com/office/drawing/2010/main" xmlns="" val="0"/>
              </a:ext>
            </a:extLst>
          </a:blip>
          <a:srcRect/>
          <a:stretch>
            <a:fillRect/>
          </a:stretch>
        </p:blipFill>
        <p:spPr bwMode="auto">
          <a:xfrm>
            <a:off x="3843020" y="321310"/>
            <a:ext cx="1557020" cy="1412875"/>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899795" y="594995"/>
            <a:ext cx="824420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83030" y="1188085"/>
            <a:ext cx="6378575" cy="821690"/>
          </a:xfrm>
          <a:prstGeom prst="rect">
            <a:avLst/>
          </a:prstGeom>
        </p:spPr>
      </p:pic>
      <p:sp>
        <p:nvSpPr>
          <p:cNvPr id="4" name="矩形 3"/>
          <p:cNvSpPr/>
          <p:nvPr/>
        </p:nvSpPr>
        <p:spPr>
          <a:xfrm>
            <a:off x="732790" y="2369185"/>
            <a:ext cx="7583170" cy="1804035"/>
          </a:xfrm>
          <a:prstGeom prst="rect">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2400" b="1">
                <a:latin typeface="微软雅黑" panose="020B0503020204020204" pitchFamily="34" charset="-122"/>
                <a:ea typeface="微软雅黑" panose="020B0503020204020204" pitchFamily="34" charset="-122"/>
                <a:cs typeface="微软雅黑" panose="020B0503020204020204" pitchFamily="34" charset="-122"/>
              </a:rPr>
              <a:t>这次</a:t>
            </a:r>
            <a:r>
              <a:rPr kumimoji="1"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“扫黑</a:t>
            </a:r>
            <a:r>
              <a:rPr kumimoji="1"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重视程度前所未有。党中央、国务院专门印发通知整合多部门力量</a:t>
            </a:r>
            <a:r>
              <a:rPr kumimoji="1"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集党和国家之力要把这个问题解决好。</a:t>
            </a:r>
          </a:p>
        </p:txBody>
      </p:sp>
      <p:sp>
        <p:nvSpPr>
          <p:cNvPr id="20" name="TextBox 13"/>
          <p:cNvSpPr txBox="1">
            <a:spLocks noChangeArrowheads="1"/>
          </p:cNvSpPr>
          <p:nvPr/>
        </p:nvSpPr>
        <p:spPr bwMode="auto">
          <a:xfrm>
            <a:off x="2738934" y="143647"/>
            <a:ext cx="3960337" cy="36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7" tIns="45698" rIns="91397" bIns="456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扫黑</a:t>
            </a:r>
            <a:r>
              <a:rPr lang="en-US"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a:t>
            </a:r>
            <a:r>
              <a:rPr lang="en-US"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扫黑</a:t>
            </a:r>
            <a:r>
              <a:rPr lang="en-US"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有深意</a:t>
            </a:r>
          </a:p>
        </p:txBody>
      </p:sp>
      <p:pic>
        <p:nvPicPr>
          <p:cNvPr id="81" name="Picture 3" descr="C:\Users\Administrator\Desktop\党政机关\素材\党徽\Nipic_5916570_20120618220329321399.pn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2000" contrast="-37000"/>
                    </a14:imgEffect>
                  </a14:imgLayer>
                </a14:imgProps>
              </a:ext>
              <a:ext uri="{28A0092B-C50C-407E-A947-70E740481C1C}">
                <a14:useLocalDpi xmlns:a14="http://schemas.microsoft.com/office/drawing/2010/main" xmlns="" val="0"/>
              </a:ext>
            </a:extLst>
          </a:blip>
          <a:srcRect/>
          <a:stretch>
            <a:fillRect/>
          </a:stretch>
        </p:blipFill>
        <p:spPr bwMode="auto">
          <a:xfrm>
            <a:off x="61595" y="4445"/>
            <a:ext cx="953770" cy="8655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6450" y="92710"/>
            <a:ext cx="1998980" cy="706754"/>
          </a:xfrm>
          <a:prstGeom prst="roundRect">
            <a:avLst/>
          </a:prstGeom>
          <a:solidFill>
            <a:srgbClr val="C00000"/>
          </a:solidFill>
        </p:spPr>
        <p:txBody>
          <a:bodyPr wrap="square" lIns="91370" tIns="45684" rIns="91370" bIns="45684">
            <a:spAutoFit/>
          </a:bodyPr>
          <a:lstStyle/>
          <a:p>
            <a:pPr algn="ctr" fontAlgn="auto">
              <a:spcBef>
                <a:spcPts val="0"/>
              </a:spcBef>
              <a:spcAft>
                <a:spcPts val="0"/>
              </a:spcAft>
              <a:defRPr/>
            </a:pPr>
            <a:r>
              <a:rPr lang="zh-CN" altLang="en-US" sz="3600" b="1" dirty="0">
                <a:ln w="6350">
                  <a:noFill/>
                </a:ln>
                <a:solidFill>
                  <a:schemeClr val="bg1"/>
                </a:solidFill>
                <a:latin typeface="微软雅黑" panose="020B0503020204020204" pitchFamily="34" charset="-122"/>
                <a:ea typeface="微软雅黑" panose="020B0503020204020204" pitchFamily="34" charset="-122"/>
              </a:rPr>
              <a:t>前言</a:t>
            </a:r>
          </a:p>
        </p:txBody>
      </p:sp>
      <p:sp>
        <p:nvSpPr>
          <p:cNvPr id="5" name="文本框 4"/>
          <p:cNvSpPr txBox="1"/>
          <p:nvPr/>
        </p:nvSpPr>
        <p:spPr>
          <a:xfrm>
            <a:off x="1496060" y="949325"/>
            <a:ext cx="6366510" cy="1938020"/>
          </a:xfrm>
          <a:prstGeom prst="rect">
            <a:avLst/>
          </a:prstGeom>
          <a:noFill/>
        </p:spPr>
        <p:txBody>
          <a:bodyPr wrap="square" rtlCol="0">
            <a:spAutoFit/>
          </a:bodyPr>
          <a:lstStyle/>
          <a:p>
            <a:pPr>
              <a:lnSpc>
                <a:spcPct val="150000"/>
              </a:lnSpc>
            </a:pPr>
            <a:r>
              <a:rPr kumimoji="1" lang="zh-CN" altLang="en-US" sz="16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近日</a:t>
            </a:r>
            <a:r>
              <a:rPr kumimoji="1" lang="en-US" altLang="zh-CN" sz="16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中共中央、国务院发出</a:t>
            </a:r>
            <a:r>
              <a:rPr kumimoji="1" lang="en-US" altLang="zh-CN" sz="16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关于开展扫黑除恶专项斗争的通知</a:t>
            </a:r>
            <a:r>
              <a:rPr kumimoji="1" lang="en-US" altLang="zh-CN" sz="16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16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通知</a:t>
            </a:r>
            <a:r>
              <a:rPr kumimoji="1" lang="en-US" altLang="zh-CN" sz="16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指出</a:t>
            </a:r>
            <a:r>
              <a:rPr kumimoji="1" lang="en-US" altLang="zh-CN" sz="16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为深入贯彻落实党的十九大部，署和习近平总书记重要指示精神</a:t>
            </a:r>
            <a:r>
              <a:rPr kumimoji="1" lang="en-US" altLang="zh-CN" sz="16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保障人民安居乐业、社会安定有序、国家长治久安</a:t>
            </a:r>
            <a:r>
              <a:rPr kumimoji="1" lang="en-US" altLang="zh-CN" sz="16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进一步巩固党的执政基，础</a:t>
            </a:r>
            <a:r>
              <a:rPr kumimoji="1" lang="en-US" altLang="zh-CN" sz="16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党中央、国务院决定</a:t>
            </a:r>
            <a:r>
              <a:rPr kumimoji="1" lang="en-US" altLang="zh-CN" sz="16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在全国开展扫黑除恶专项斗争。</a:t>
            </a:r>
          </a:p>
        </p:txBody>
      </p:sp>
      <p:sp>
        <p:nvSpPr>
          <p:cNvPr id="6" name="圆角矩形 5"/>
          <p:cNvSpPr/>
          <p:nvPr/>
        </p:nvSpPr>
        <p:spPr>
          <a:xfrm>
            <a:off x="1403350" y="915670"/>
            <a:ext cx="6480810" cy="1944370"/>
          </a:xfrm>
          <a:prstGeom prst="roundRect">
            <a:avLst/>
          </a:prstGeom>
          <a:noFill/>
          <a:ln>
            <a:solidFill>
              <a:srgbClr val="C00000"/>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899795" y="594995"/>
            <a:ext cx="824420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3"/>
          <p:cNvSpPr txBox="1">
            <a:spLocks noChangeArrowheads="1"/>
          </p:cNvSpPr>
          <p:nvPr/>
        </p:nvSpPr>
        <p:spPr bwMode="auto">
          <a:xfrm>
            <a:off x="2754809" y="99832"/>
            <a:ext cx="3960337" cy="36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7" tIns="45698" rIns="91397" bIns="456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扫黑</a:t>
            </a:r>
            <a:r>
              <a:rPr lang="en-US"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a:t>
            </a:r>
            <a:r>
              <a:rPr lang="en-US"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扫黑</a:t>
            </a:r>
            <a:r>
              <a:rPr lang="en-US"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有深意</a:t>
            </a:r>
          </a:p>
        </p:txBody>
      </p:sp>
      <p:sp>
        <p:nvSpPr>
          <p:cNvPr id="6" name="文本框 5"/>
          <p:cNvSpPr txBox="1"/>
          <p:nvPr/>
        </p:nvSpPr>
        <p:spPr>
          <a:xfrm>
            <a:off x="899795" y="1087755"/>
            <a:ext cx="7743825" cy="1568450"/>
          </a:xfrm>
          <a:prstGeom prst="rect">
            <a:avLst/>
          </a:prstGeom>
          <a:noFill/>
        </p:spPr>
        <p:txBody>
          <a:bodyPr wrap="square" rtlCol="0">
            <a:spAutoFit/>
          </a:bodyPr>
          <a:lstStyle/>
          <a:p>
            <a:pPr>
              <a:lnSpc>
                <a:spcPct val="150000"/>
              </a:lnSpc>
            </a:pPr>
            <a:r>
              <a:rPr kumimoji="1" lang="zh-CN" altLang="en-US"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过去</a:t>
            </a:r>
            <a:r>
              <a:rPr kumimoji="1" lang="en-US" altLang="zh-CN"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打黑”更多是从社会治安角度出发</a:t>
            </a:r>
            <a:r>
              <a:rPr kumimoji="1" lang="en-US" altLang="zh-CN"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强调点对点打击黑恶势力犯罪。这次“扫黑”是从夯实党的执政根基、巩固执政基础、加强基层政权建设、维护国家长治久安的角度</a:t>
            </a:r>
            <a:r>
              <a:rPr kumimoji="1" lang="en-US" altLang="zh-CN"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在更大范围内</a:t>
            </a:r>
            <a:r>
              <a:rPr kumimoji="1" lang="en-US" altLang="zh-CN"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更全面、更深入的扫除黑恶势力</a:t>
            </a:r>
            <a:r>
              <a:rPr kumimoji="1" lang="en-US" altLang="zh-CN"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不但要打击犯罪，还要打击违法行为。</a:t>
            </a:r>
          </a:p>
        </p:txBody>
      </p:sp>
      <p:sp>
        <p:nvSpPr>
          <p:cNvPr id="7" name="文本框 6"/>
          <p:cNvSpPr txBox="1"/>
          <p:nvPr/>
        </p:nvSpPr>
        <p:spPr>
          <a:xfrm>
            <a:off x="827405" y="2997835"/>
            <a:ext cx="7815580" cy="1198880"/>
          </a:xfrm>
          <a:prstGeom prst="rect">
            <a:avLst/>
          </a:prstGeom>
          <a:noFill/>
        </p:spPr>
        <p:txBody>
          <a:bodyPr wrap="square" rtlCol="0">
            <a:spAutoFit/>
          </a:bodyPr>
          <a:lstStyle/>
          <a:p>
            <a:pPr>
              <a:lnSpc>
                <a:spcPct val="150000"/>
              </a:lnSpc>
            </a:pPr>
            <a:r>
              <a:rPr kumimoji="1" lang="zh-CN" altLang="en-US"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过去“打黑”打的多，防的少。这次”扫黑”更加重视综合治珲</a:t>
            </a:r>
            <a:r>
              <a:rPr kumimoji="1" lang="en-US" altLang="zh-CN"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源头治珲、齐抓共管。各行业的主管部门阴确黑责任加大了防范力度。这次共同参与的部门</a:t>
            </a:r>
            <a:r>
              <a:rPr kumimoji="1" lang="en-US" altLang="zh-CN"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肤过去的</a:t>
            </a:r>
            <a:r>
              <a:rPr kumimoji="1" lang="en-US" altLang="zh-CN"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10</a:t>
            </a:r>
            <a:r>
              <a:rPr kumimoji="1" lang="zh-CN" altLang="en-US"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多个部</a:t>
            </a:r>
            <a:r>
              <a:rPr kumimoji="1" lang="en-US" altLang="zh-CN" sz="1600" b="1" dirty="0" err="1">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i</a:t>
            </a:r>
            <a:r>
              <a:rPr kumimoji="1" lang="en-US" altLang="zh-CN"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 j,</a:t>
            </a:r>
            <a:r>
              <a:rPr kumimoji="1" lang="zh-CN" altLang="en-US"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增加到了近</a:t>
            </a:r>
            <a:r>
              <a:rPr kumimoji="1" lang="en-US" altLang="zh-CN"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30</a:t>
            </a:r>
            <a:r>
              <a:rPr kumimoji="1" lang="zh-CN" altLang="en-US"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个。</a:t>
            </a:r>
          </a:p>
        </p:txBody>
      </p:sp>
      <p:pic>
        <p:nvPicPr>
          <p:cNvPr id="81" name="Picture 3" descr="C:\Users\Administrator\Desktop\党政机关\素材\党徽\Nipic_5916570_20120618220329321399.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 contrast="-37000"/>
                    </a14:imgEffect>
                  </a14:imgLayer>
                </a14:imgProps>
              </a:ext>
              <a:ext uri="{28A0092B-C50C-407E-A947-70E740481C1C}">
                <a14:useLocalDpi xmlns:a14="http://schemas.microsoft.com/office/drawing/2010/main" xmlns="" val="0"/>
              </a:ext>
            </a:extLst>
          </a:blip>
          <a:srcRect/>
          <a:stretch>
            <a:fillRect/>
          </a:stretch>
        </p:blipFill>
        <p:spPr bwMode="auto">
          <a:xfrm>
            <a:off x="61595" y="4445"/>
            <a:ext cx="953770" cy="8655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861695" y="594360"/>
            <a:ext cx="824420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3"/>
          <p:cNvSpPr txBox="1">
            <a:spLocks noChangeArrowheads="1"/>
          </p:cNvSpPr>
          <p:nvPr/>
        </p:nvSpPr>
        <p:spPr bwMode="auto">
          <a:xfrm>
            <a:off x="2591614" y="142377"/>
            <a:ext cx="3960337" cy="36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7" tIns="45698" rIns="91397" bIns="456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扫黑</a:t>
            </a:r>
            <a:r>
              <a:rPr lang="en-US"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a:t>
            </a:r>
            <a:r>
              <a:rPr lang="en-US"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扫黑</a:t>
            </a:r>
            <a:r>
              <a:rPr lang="en-US"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有深意</a:t>
            </a:r>
          </a:p>
        </p:txBody>
      </p:sp>
      <p:sp>
        <p:nvSpPr>
          <p:cNvPr id="4" name="文本框 3"/>
          <p:cNvSpPr txBox="1"/>
          <p:nvPr/>
        </p:nvSpPr>
        <p:spPr>
          <a:xfrm>
            <a:off x="579806" y="1033487"/>
            <a:ext cx="7984973" cy="553998"/>
          </a:xfrm>
          <a:prstGeom prst="rect">
            <a:avLst/>
          </a:prstGeom>
          <a:noFill/>
        </p:spPr>
        <p:txBody>
          <a:bodyPr wrap="square" rtlCol="0">
            <a:spAutoFit/>
          </a:bodyPr>
          <a:lstStyle/>
          <a:p>
            <a:pPr algn="ctr">
              <a:lnSpc>
                <a:spcPct val="150000"/>
              </a:lnSpc>
            </a:pPr>
            <a:r>
              <a:rPr kumimoji="1" lang="zh-CN" altLang="en-US" sz="20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“扫黑”比“打黑”更加全面深入 重视程度前所未有</a:t>
            </a:r>
          </a:p>
        </p:txBody>
      </p:sp>
      <p:sp>
        <p:nvSpPr>
          <p:cNvPr id="5" name="矩形 4"/>
          <p:cNvSpPr/>
          <p:nvPr/>
        </p:nvSpPr>
        <p:spPr>
          <a:xfrm>
            <a:off x="541020" y="1666240"/>
            <a:ext cx="8061960" cy="1149350"/>
          </a:xfrm>
          <a:prstGeom prst="rect">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rPr>
              <a:t>现在人民群众对公平、正义、安全方面的期待值越来越高但黑恶势力的存在恰恰影响了人民群众的安全感、幸福感。党中央、国务院决定开展扫黑除恶专项斗争</a:t>
            </a: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rPr>
              <a:t>具有很强的现实针对性。要全面建成小康社会</a:t>
            </a: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rPr>
              <a:t>就绝不能让黑恶势力的存在成为一块短板</a:t>
            </a: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2" name="文本框 1"/>
          <p:cNvSpPr txBox="1"/>
          <p:nvPr/>
        </p:nvSpPr>
        <p:spPr>
          <a:xfrm>
            <a:off x="203835" y="3168015"/>
            <a:ext cx="1875790" cy="1476375"/>
          </a:xfrm>
          <a:prstGeom prst="rect">
            <a:avLst/>
          </a:prstGeom>
          <a:solidFill>
            <a:schemeClr val="bg1">
              <a:lumMod val="85000"/>
            </a:schemeClr>
          </a:solidFill>
          <a:ln>
            <a:solidFill>
              <a:srgbClr val="C00000"/>
            </a:solidFill>
            <a:prstDash val="lgDash"/>
          </a:ln>
        </p:spPr>
        <p:txBody>
          <a:bodyPr wrap="square" rtlCol="0">
            <a:spAutoFit/>
          </a:bodyPr>
          <a:lstStyle/>
          <a:p>
            <a:pPr>
              <a:lnSpc>
                <a:spcPct val="150000"/>
              </a:lnSpc>
            </a:pP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这次</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扫黑</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重视程度前所未有。党中央、国务院专门印发通知</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整合多部门力量，集党和国家之力要把这个问题解决好。</a:t>
            </a:r>
          </a:p>
        </p:txBody>
      </p:sp>
      <p:sp>
        <p:nvSpPr>
          <p:cNvPr id="3" name="文本框 2"/>
          <p:cNvSpPr txBox="1"/>
          <p:nvPr/>
        </p:nvSpPr>
        <p:spPr>
          <a:xfrm>
            <a:off x="2263775" y="3168015"/>
            <a:ext cx="3624580" cy="1476375"/>
          </a:xfrm>
          <a:prstGeom prst="rect">
            <a:avLst/>
          </a:prstGeom>
          <a:solidFill>
            <a:schemeClr val="bg1">
              <a:lumMod val="85000"/>
            </a:schemeClr>
          </a:solidFill>
          <a:ln>
            <a:solidFill>
              <a:srgbClr val="C00000"/>
            </a:solidFill>
            <a:prstDash val="lgDash"/>
          </a:ln>
        </p:spPr>
        <p:txBody>
          <a:bodyPr wrap="square" rtlCol="0">
            <a:spAutoFit/>
          </a:bodyPr>
          <a:lstStyle/>
          <a:p>
            <a:pPr>
              <a:lnSpc>
                <a:spcPct val="150000"/>
              </a:lnSpc>
            </a:pP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过去</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打黑”更多是从社会治安角度出发</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强调点对点打击黑恶势力犯罪。这次</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扫黑</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是从夯实党的执政根基、巩固执政基础、加强基层政权建设、维护国家长治久安的角度</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在更大范围内</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更全面、更深入的扫除黑恶势力</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不但要打击犯罪</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还要打击违法行为。</a:t>
            </a:r>
          </a:p>
        </p:txBody>
      </p:sp>
      <p:sp>
        <p:nvSpPr>
          <p:cNvPr id="8" name="文本框 7"/>
          <p:cNvSpPr txBox="1"/>
          <p:nvPr/>
        </p:nvSpPr>
        <p:spPr>
          <a:xfrm>
            <a:off x="6043930" y="3168015"/>
            <a:ext cx="2893695" cy="1476375"/>
          </a:xfrm>
          <a:prstGeom prst="rect">
            <a:avLst/>
          </a:prstGeom>
          <a:solidFill>
            <a:schemeClr val="bg1">
              <a:lumMod val="85000"/>
            </a:schemeClr>
          </a:solidFill>
          <a:ln>
            <a:solidFill>
              <a:srgbClr val="C00000"/>
            </a:solidFill>
            <a:prstDash val="lgDash"/>
          </a:ln>
        </p:spPr>
        <p:txBody>
          <a:bodyPr wrap="square" rtlCol="0">
            <a:spAutoFit/>
          </a:bodyPr>
          <a:lstStyle/>
          <a:p>
            <a:pPr>
              <a:lnSpc>
                <a:spcPct val="150000"/>
              </a:lnSpc>
            </a:pP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过去打黑</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打的多</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防的少。这次”扫黑</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更加重视综合治理、源头治理、齐抓共管。各行业的主管部门</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明确了扫黑责任</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加大了防范力度。这次共同参与的部门从过去的</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10</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多个部门</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增加到了近</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30</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个。</a:t>
            </a:r>
          </a:p>
        </p:txBody>
      </p:sp>
      <p:pic>
        <p:nvPicPr>
          <p:cNvPr id="81" name="Picture 3" descr="C:\Users\Administrator\Desktop\党政机关\素材\党徽\Nipic_5916570_20120618220329321399.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 contrast="-37000"/>
                    </a14:imgEffect>
                  </a14:imgLayer>
                </a14:imgProps>
              </a:ext>
              <a:ext uri="{28A0092B-C50C-407E-A947-70E740481C1C}">
                <a14:useLocalDpi xmlns:a14="http://schemas.microsoft.com/office/drawing/2010/main" xmlns="" val="0"/>
              </a:ext>
            </a:extLst>
          </a:blip>
          <a:srcRect/>
          <a:stretch>
            <a:fillRect/>
          </a:stretch>
        </p:blipFill>
        <p:spPr bwMode="auto">
          <a:xfrm>
            <a:off x="61595" y="4445"/>
            <a:ext cx="953770" cy="8655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55090" y="818515"/>
            <a:ext cx="6627495" cy="553085"/>
          </a:xfrm>
          <a:prstGeom prst="rect">
            <a:avLst/>
          </a:prstGeom>
          <a:solidFill>
            <a:srgbClr val="C00000"/>
          </a:solidFill>
        </p:spPr>
        <p:txBody>
          <a:bodyPr wrap="square" rtlCol="0">
            <a:spAutoFit/>
          </a:bodyPr>
          <a:lstStyle/>
          <a:p>
            <a:pPr algn="ctr">
              <a:lnSpc>
                <a:spcPct val="150000"/>
              </a:lnSpc>
            </a:pPr>
            <a:r>
              <a:rPr kumimoji="1"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打黑必须打“黑山”，基层“拍蝇”是关键</a:t>
            </a:r>
          </a:p>
        </p:txBody>
      </p:sp>
      <p:cxnSp>
        <p:nvCxnSpPr>
          <p:cNvPr id="14" name="直接连接符 13"/>
          <p:cNvCxnSpPr/>
          <p:nvPr/>
        </p:nvCxnSpPr>
        <p:spPr>
          <a:xfrm flipH="1">
            <a:off x="914400" y="621665"/>
            <a:ext cx="824420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3"/>
          <p:cNvSpPr txBox="1">
            <a:spLocks noChangeArrowheads="1"/>
          </p:cNvSpPr>
          <p:nvPr/>
        </p:nvSpPr>
        <p:spPr bwMode="auto">
          <a:xfrm>
            <a:off x="3192959" y="114437"/>
            <a:ext cx="3960337" cy="36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7" tIns="45698" rIns="91397" bIns="456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扫黑</a:t>
            </a:r>
            <a:r>
              <a:rPr lang="en-US"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a:t>
            </a:r>
            <a:r>
              <a:rPr lang="en-US"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扫黑</a:t>
            </a:r>
            <a:r>
              <a:rPr lang="en-US"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有深意</a:t>
            </a:r>
          </a:p>
        </p:txBody>
      </p:sp>
      <p:sp>
        <p:nvSpPr>
          <p:cNvPr id="5" name="矩形 4"/>
          <p:cNvSpPr/>
          <p:nvPr/>
        </p:nvSpPr>
        <p:spPr>
          <a:xfrm>
            <a:off x="117475" y="1744345"/>
            <a:ext cx="3940810" cy="2659380"/>
          </a:xfrm>
          <a:prstGeom prst="rect">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把扫黑除恶与反腐败斗争和基层</a:t>
            </a:r>
            <a:r>
              <a:rPr kumimoji="1"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拍蝇”结合起来</a:t>
            </a:r>
            <a:r>
              <a:rPr kumimoji="1"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深挖黑恶势力</a:t>
            </a:r>
            <a:r>
              <a:rPr kumimoji="1"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保护伞</a:t>
            </a:r>
            <a:r>
              <a:rPr kumimoji="1"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扫黑就要铲除黑恶势力生存土壤</a:t>
            </a:r>
            <a:r>
              <a:rPr kumimoji="1"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这个土壤就是基层腐败这个</a:t>
            </a:r>
            <a:r>
              <a:rPr kumimoji="1"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保护伞</a:t>
            </a:r>
            <a:r>
              <a:rPr kumimoji="1"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kumimoji="1"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4290060" y="1744345"/>
            <a:ext cx="4454525" cy="2306955"/>
          </a:xfrm>
          <a:prstGeom prst="rect">
            <a:avLst/>
          </a:prstGeom>
          <a:solidFill>
            <a:schemeClr val="bg1">
              <a:lumMod val="85000"/>
            </a:schemeClr>
          </a:solidFill>
          <a:ln>
            <a:solidFill>
              <a:srgbClr val="C00000"/>
            </a:solidFill>
            <a:prstDash val="lgDash"/>
          </a:ln>
        </p:spPr>
        <p:txBody>
          <a:bodyPr wrap="square" rtlCol="0">
            <a:spAutoFit/>
          </a:bodyPr>
          <a:lstStyle/>
          <a:p>
            <a:pPr>
              <a:lnSpc>
                <a:spcPct val="150000"/>
              </a:lnSpc>
            </a:pP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凡是黑恶势力能够长期称霸一方、为非作恶</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根本原因在于有一顶或多顶保护伞</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般的恶势力后面也有人支持、纵容。现实表明</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黑恶势力往往通过拉帮结派、行贿送礼、请客吃饭等方式</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与公职人员勾结在一起，而</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些抵抗力弱的官员为得到”好处</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充当其</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保护伞</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甚至通风报信或包庇、纵容违法犯罪分子</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使黑恶势力有恃无恐。还有一些领导干部</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担心打黑除恶影响当地形象和投资环境，影响个人政绩和仕途</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不同程度存在不愿打、不敢打、不真打、不深打等问题，助长了黑恶势力嚣张气焰。</a:t>
            </a:r>
          </a:p>
        </p:txBody>
      </p:sp>
      <p:pic>
        <p:nvPicPr>
          <p:cNvPr id="81" name="Picture 3" descr="C:\Users\Administrator\Desktop\党政机关\素材\党徽\Nipic_5916570_20120618220329321399.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 contrast="-37000"/>
                    </a14:imgEffect>
                  </a14:imgLayer>
                </a14:imgProps>
              </a:ext>
              <a:ext uri="{28A0092B-C50C-407E-A947-70E740481C1C}">
                <a14:useLocalDpi xmlns:a14="http://schemas.microsoft.com/office/drawing/2010/main" xmlns="" val="0"/>
              </a:ext>
            </a:extLst>
          </a:blip>
          <a:srcRect/>
          <a:stretch>
            <a:fillRect/>
          </a:stretch>
        </p:blipFill>
        <p:spPr bwMode="auto">
          <a:xfrm>
            <a:off x="61595" y="4445"/>
            <a:ext cx="953770" cy="8655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899795" y="594995"/>
            <a:ext cx="824420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3"/>
          <p:cNvSpPr txBox="1">
            <a:spLocks noChangeArrowheads="1"/>
          </p:cNvSpPr>
          <p:nvPr/>
        </p:nvSpPr>
        <p:spPr bwMode="auto">
          <a:xfrm>
            <a:off x="2934514" y="99197"/>
            <a:ext cx="3960337" cy="36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7" tIns="45698" rIns="91397" bIns="456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扫黑</a:t>
            </a:r>
            <a:r>
              <a:rPr lang="en-US"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a:t>
            </a:r>
            <a:r>
              <a:rPr lang="en-US"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扫黑</a:t>
            </a:r>
            <a:r>
              <a:rPr lang="en-US"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有深意</a:t>
            </a:r>
          </a:p>
        </p:txBody>
      </p:sp>
      <p:sp>
        <p:nvSpPr>
          <p:cNvPr id="2" name="文本框 1"/>
          <p:cNvSpPr txBox="1"/>
          <p:nvPr/>
        </p:nvSpPr>
        <p:spPr>
          <a:xfrm>
            <a:off x="608381" y="780122"/>
            <a:ext cx="7984973" cy="553998"/>
          </a:xfrm>
          <a:prstGeom prst="rect">
            <a:avLst/>
          </a:prstGeom>
          <a:noFill/>
        </p:spPr>
        <p:txBody>
          <a:bodyPr wrap="square" rtlCol="0">
            <a:spAutoFit/>
          </a:bodyPr>
          <a:lstStyle/>
          <a:p>
            <a:pPr algn="ctr">
              <a:lnSpc>
                <a:spcPct val="150000"/>
              </a:lnSpc>
            </a:pPr>
            <a:r>
              <a:rPr kumimoji="1" lang="zh-CN" altLang="en-US" sz="20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运用法治思维把握好</a:t>
            </a:r>
            <a:r>
              <a:rPr kumimoji="1" lang="en-US" altLang="zh-CN" sz="20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0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度</a:t>
            </a:r>
            <a:r>
              <a:rPr kumimoji="1" lang="en-US" altLang="zh-CN" sz="20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0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确保</a:t>
            </a:r>
            <a:r>
              <a:rPr kumimoji="1" lang="en-US" altLang="zh-CN" sz="20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0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三个效果</a:t>
            </a:r>
            <a:r>
              <a:rPr kumimoji="1" lang="en-US" altLang="zh-CN" sz="20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0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统一</a:t>
            </a:r>
          </a:p>
        </p:txBody>
      </p:sp>
      <p:sp>
        <p:nvSpPr>
          <p:cNvPr id="3" name="圆角矩形 2"/>
          <p:cNvSpPr/>
          <p:nvPr/>
        </p:nvSpPr>
        <p:spPr>
          <a:xfrm>
            <a:off x="2531567" y="1472198"/>
            <a:ext cx="4445813" cy="501316"/>
          </a:xfrm>
          <a:prstGeom prst="roundRect">
            <a:avLst>
              <a:gd name="adj" fmla="val 50000"/>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rPr>
              <a:t>确保办案质量和办案效率的统一</a:t>
            </a:r>
          </a:p>
        </p:txBody>
      </p:sp>
      <p:sp>
        <p:nvSpPr>
          <p:cNvPr id="4" name="文本框 3"/>
          <p:cNvSpPr txBox="1"/>
          <p:nvPr/>
        </p:nvSpPr>
        <p:spPr>
          <a:xfrm>
            <a:off x="1136015" y="2110740"/>
            <a:ext cx="7237730" cy="922020"/>
          </a:xfrm>
          <a:prstGeom prst="rect">
            <a:avLst/>
          </a:prstGeom>
          <a:noFill/>
          <a:ln>
            <a:solidFill>
              <a:srgbClr val="C00000"/>
            </a:solidFill>
            <a:prstDash val="lgDash"/>
          </a:ln>
        </p:spPr>
        <p:txBody>
          <a:bodyPr wrap="square" rtlCol="0">
            <a:spAutoFit/>
          </a:bodyPr>
          <a:lstStyle/>
          <a:p>
            <a:pPr>
              <a:lnSpc>
                <a:spcPct val="150000"/>
              </a:lnSpc>
            </a:pP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据了解，目前办理案件的法律适用正在逐步完善。最高人民法院、最高人民检察院、公安部、司法部联合出台办理黑恶势力犯罪案件的指导意见</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进一步提高执法效能</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依法、准确、有力惩处黑恶势力犯罪及其</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保护伞”办理具体案件标准更加明确。</a:t>
            </a:r>
          </a:p>
        </p:txBody>
      </p:sp>
      <p:sp>
        <p:nvSpPr>
          <p:cNvPr id="5" name="圆角矩形 4"/>
          <p:cNvSpPr/>
          <p:nvPr/>
        </p:nvSpPr>
        <p:spPr>
          <a:xfrm>
            <a:off x="2532202" y="3211687"/>
            <a:ext cx="4445813" cy="501316"/>
          </a:xfrm>
          <a:prstGeom prst="roundRect">
            <a:avLst>
              <a:gd name="adj" fmla="val 50000"/>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rPr>
              <a:t>确保政治效果、法律效果和社会效果的统一</a:t>
            </a:r>
          </a:p>
        </p:txBody>
      </p:sp>
      <p:sp>
        <p:nvSpPr>
          <p:cNvPr id="8" name="文本框 7"/>
          <p:cNvSpPr txBox="1"/>
          <p:nvPr/>
        </p:nvSpPr>
        <p:spPr>
          <a:xfrm>
            <a:off x="1047115" y="3994785"/>
            <a:ext cx="7546340" cy="645160"/>
          </a:xfrm>
          <a:prstGeom prst="rect">
            <a:avLst/>
          </a:prstGeom>
          <a:noFill/>
          <a:ln>
            <a:solidFill>
              <a:srgbClr val="C00000"/>
            </a:solidFill>
            <a:prstDash val="lgDash"/>
          </a:ln>
        </p:spPr>
        <p:txBody>
          <a:bodyPr wrap="square" rtlCol="0">
            <a:spAutoFit/>
          </a:bodyPr>
          <a:lstStyle/>
          <a:p>
            <a:pPr>
              <a:lnSpc>
                <a:spcPct val="150000"/>
              </a:lnSpc>
            </a:pP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通知明确要求</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要主动适应以审判为中心的刑事诉讼制度改革</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切实把好案件事实关、证据关、程序关和法律适用关</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严禁刑讯逼供</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防止冤假错案</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确保把每一起案件都办成铁案。</a:t>
            </a:r>
          </a:p>
        </p:txBody>
      </p:sp>
      <p:pic>
        <p:nvPicPr>
          <p:cNvPr id="81" name="Picture 3" descr="C:\Users\Administrator\Desktop\党政机关\素材\党徽\Nipic_5916570_20120618220329321399.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 contrast="-37000"/>
                    </a14:imgEffect>
                  </a14:imgLayer>
                </a14:imgProps>
              </a:ext>
              <a:ext uri="{28A0092B-C50C-407E-A947-70E740481C1C}">
                <a14:useLocalDpi xmlns:a14="http://schemas.microsoft.com/office/drawing/2010/main" xmlns="" val="0"/>
              </a:ext>
            </a:extLst>
          </a:blip>
          <a:srcRect/>
          <a:stretch>
            <a:fillRect/>
          </a:stretch>
        </p:blipFill>
        <p:spPr bwMode="auto">
          <a:xfrm>
            <a:off x="61595" y="4445"/>
            <a:ext cx="953770" cy="8655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23005" y="140970"/>
            <a:ext cx="1417955" cy="1263015"/>
          </a:xfrm>
          <a:prstGeom prst="rect">
            <a:avLst/>
          </a:prstGeom>
        </p:spPr>
      </p:pic>
      <p:sp>
        <p:nvSpPr>
          <p:cNvPr id="2" name="文本框 1"/>
          <p:cNvSpPr txBox="1"/>
          <p:nvPr/>
        </p:nvSpPr>
        <p:spPr>
          <a:xfrm>
            <a:off x="2042160" y="1403985"/>
            <a:ext cx="5059680" cy="1568450"/>
          </a:xfrm>
          <a:prstGeom prst="rect">
            <a:avLst/>
          </a:prstGeom>
          <a:noFill/>
        </p:spPr>
        <p:txBody>
          <a:bodyPr wrap="none" rtlCol="0">
            <a:spAutoFit/>
          </a:bodyPr>
          <a:lstStyle/>
          <a:p>
            <a:r>
              <a:rPr lang="zh-CN" altLang="en-US" sz="9600">
                <a:solidFill>
                  <a:srgbClr val="C00000"/>
                </a:solidFill>
                <a:latin typeface="隶书" panose="02010509060101010101" charset="-122"/>
                <a:ea typeface="隶书" panose="02010509060101010101" charset="-122"/>
              </a:rPr>
              <a:t>谢谢大家</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 7"/>
          <p:cNvGrpSpPr/>
          <p:nvPr/>
        </p:nvGrpSpPr>
        <p:grpSpPr>
          <a:xfrm>
            <a:off x="3202798" y="591820"/>
            <a:ext cx="4775342" cy="618565"/>
            <a:chOff x="1168258" y="3039035"/>
            <a:chExt cx="4775342" cy="618565"/>
          </a:xfrm>
        </p:grpSpPr>
        <p:sp>
          <p:nvSpPr>
            <p:cNvPr id="3" name="七边形 2"/>
            <p:cNvSpPr/>
            <p:nvPr/>
          </p:nvSpPr>
          <p:spPr>
            <a:xfrm>
              <a:off x="1168258" y="3039035"/>
              <a:ext cx="618565" cy="618565"/>
            </a:xfrm>
            <a:prstGeom prst="heptagon">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latin typeface="微软雅黑" panose="020B0503020204020204" pitchFamily="34" charset="-122"/>
                  <a:ea typeface="微软雅黑" panose="020B0503020204020204" pitchFamily="34" charset="-122"/>
                  <a:cs typeface="Avenir Next Demi Bold" charset="0"/>
                </a:rPr>
                <a:t>01</a:t>
              </a:r>
              <a:endParaRPr kumimoji="1" lang="zh-CN" altLang="en-US" sz="1400" b="1" dirty="0">
                <a:latin typeface="微软雅黑" panose="020B0503020204020204" pitchFamily="34" charset="-122"/>
                <a:ea typeface="微软雅黑" panose="020B0503020204020204" pitchFamily="34" charset="-122"/>
                <a:cs typeface="Avenir Next Demi Bold" charset="0"/>
              </a:endParaRPr>
            </a:p>
          </p:txBody>
        </p:sp>
        <p:sp>
          <p:nvSpPr>
            <p:cNvPr id="9" name="梯形 8"/>
            <p:cNvSpPr/>
            <p:nvPr/>
          </p:nvSpPr>
          <p:spPr>
            <a:xfrm>
              <a:off x="1945233" y="3039035"/>
              <a:ext cx="3998367" cy="618565"/>
            </a:xfrm>
            <a:prstGeom prst="trapezoid">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latin typeface="微软雅黑" panose="020B0503020204020204" pitchFamily="34" charset="-122"/>
                  <a:ea typeface="微软雅黑" panose="020B0503020204020204" pitchFamily="34" charset="-122"/>
                  <a:cs typeface="微软雅黑" panose="020B0503020204020204" pitchFamily="34" charset="-122"/>
                </a:rPr>
                <a:t>扫黑除恶的总体要求和目标任务</a:t>
              </a:r>
            </a:p>
          </p:txBody>
        </p:sp>
      </p:grpSp>
      <p:grpSp>
        <p:nvGrpSpPr>
          <p:cNvPr id="12" name="组 11"/>
          <p:cNvGrpSpPr/>
          <p:nvPr/>
        </p:nvGrpSpPr>
        <p:grpSpPr>
          <a:xfrm>
            <a:off x="3202574" y="2481154"/>
            <a:ext cx="4775342" cy="618565"/>
            <a:chOff x="1168258" y="3039035"/>
            <a:chExt cx="4775342" cy="618565"/>
          </a:xfrm>
        </p:grpSpPr>
        <p:sp>
          <p:nvSpPr>
            <p:cNvPr id="13" name="七边形 12"/>
            <p:cNvSpPr/>
            <p:nvPr/>
          </p:nvSpPr>
          <p:spPr>
            <a:xfrm>
              <a:off x="1168258" y="3039035"/>
              <a:ext cx="618565" cy="618565"/>
            </a:xfrm>
            <a:prstGeom prst="heptagon">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latin typeface="微软雅黑" panose="020B0503020204020204" pitchFamily="34" charset="-122"/>
                  <a:ea typeface="微软雅黑" panose="020B0503020204020204" pitchFamily="34" charset="-122"/>
                  <a:cs typeface="Avenir Next Demi Bold" charset="0"/>
                </a:rPr>
                <a:t>03</a:t>
              </a:r>
              <a:endParaRPr kumimoji="1" lang="zh-CN" altLang="en-US" sz="1400" b="1" dirty="0">
                <a:latin typeface="微软雅黑" panose="020B0503020204020204" pitchFamily="34" charset="-122"/>
                <a:ea typeface="微软雅黑" panose="020B0503020204020204" pitchFamily="34" charset="-122"/>
                <a:cs typeface="Avenir Next Demi Bold" charset="0"/>
              </a:endParaRPr>
            </a:p>
          </p:txBody>
        </p:sp>
        <p:sp>
          <p:nvSpPr>
            <p:cNvPr id="14" name="梯形 13"/>
            <p:cNvSpPr/>
            <p:nvPr/>
          </p:nvSpPr>
          <p:spPr>
            <a:xfrm>
              <a:off x="1945233" y="3039035"/>
              <a:ext cx="3998367" cy="618565"/>
            </a:xfrm>
            <a:prstGeom prst="trapezoid">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latin typeface="微软雅黑" panose="020B0503020204020204" pitchFamily="34" charset="-122"/>
                  <a:ea typeface="微软雅黑" panose="020B0503020204020204" pitchFamily="34" charset="-122"/>
                  <a:cs typeface="微软雅黑" panose="020B0503020204020204" pitchFamily="34" charset="-122"/>
                </a:rPr>
                <a:t>重点打击十二种黑恶势力</a:t>
              </a:r>
            </a:p>
          </p:txBody>
        </p:sp>
      </p:grpSp>
      <p:grpSp>
        <p:nvGrpSpPr>
          <p:cNvPr id="15" name="组 14"/>
          <p:cNvGrpSpPr/>
          <p:nvPr/>
        </p:nvGrpSpPr>
        <p:grpSpPr>
          <a:xfrm>
            <a:off x="3203059" y="3451434"/>
            <a:ext cx="4774707" cy="676350"/>
            <a:chOff x="-2314717" y="1323265"/>
            <a:chExt cx="4774707" cy="676350"/>
          </a:xfrm>
        </p:grpSpPr>
        <p:sp>
          <p:nvSpPr>
            <p:cNvPr id="16" name="七边形 15"/>
            <p:cNvSpPr/>
            <p:nvPr/>
          </p:nvSpPr>
          <p:spPr>
            <a:xfrm>
              <a:off x="-2314717" y="1381050"/>
              <a:ext cx="618565" cy="618565"/>
            </a:xfrm>
            <a:prstGeom prst="heptagon">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latin typeface="微软雅黑" panose="020B0503020204020204" pitchFamily="34" charset="-122"/>
                  <a:ea typeface="微软雅黑" panose="020B0503020204020204" pitchFamily="34" charset="-122"/>
                  <a:cs typeface="Avenir Next Demi Bold" charset="0"/>
                </a:rPr>
                <a:t>04</a:t>
              </a:r>
              <a:endParaRPr kumimoji="1" lang="zh-CN" altLang="en-US" sz="1400" b="1" dirty="0">
                <a:latin typeface="微软雅黑" panose="020B0503020204020204" pitchFamily="34" charset="-122"/>
                <a:ea typeface="微软雅黑" panose="020B0503020204020204" pitchFamily="34" charset="-122"/>
                <a:cs typeface="Avenir Next Demi Bold" charset="0"/>
              </a:endParaRPr>
            </a:p>
          </p:txBody>
        </p:sp>
        <p:sp>
          <p:nvSpPr>
            <p:cNvPr id="17" name="梯形 16"/>
            <p:cNvSpPr/>
            <p:nvPr/>
          </p:nvSpPr>
          <p:spPr>
            <a:xfrm>
              <a:off x="-1538377" y="1323265"/>
              <a:ext cx="3998367" cy="618565"/>
            </a:xfrm>
            <a:prstGeom prst="trapezoid">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latin typeface="微软雅黑" panose="020B0503020204020204" pitchFamily="34" charset="-122"/>
                  <a:ea typeface="微软雅黑" panose="020B0503020204020204" pitchFamily="34" charset="-122"/>
                  <a:cs typeface="微软雅黑" panose="020B0503020204020204" pitchFamily="34" charset="-122"/>
                </a:rPr>
                <a:t>“打黑”变“扫黑”有深意</a:t>
              </a:r>
            </a:p>
          </p:txBody>
        </p:sp>
      </p:grpSp>
      <p:grpSp>
        <p:nvGrpSpPr>
          <p:cNvPr id="10" name="组 8"/>
          <p:cNvGrpSpPr/>
          <p:nvPr/>
        </p:nvGrpSpPr>
        <p:grpSpPr>
          <a:xfrm>
            <a:off x="3202648" y="1526540"/>
            <a:ext cx="4775342" cy="618565"/>
            <a:chOff x="1168258" y="3039035"/>
            <a:chExt cx="4775342" cy="618565"/>
          </a:xfrm>
        </p:grpSpPr>
        <p:sp>
          <p:nvSpPr>
            <p:cNvPr id="11" name="七边形 10"/>
            <p:cNvSpPr/>
            <p:nvPr/>
          </p:nvSpPr>
          <p:spPr>
            <a:xfrm>
              <a:off x="1168258" y="3039035"/>
              <a:ext cx="618565" cy="618565"/>
            </a:xfrm>
            <a:prstGeom prst="heptagon">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latin typeface="微软雅黑" panose="020B0503020204020204" pitchFamily="34" charset="-122"/>
                  <a:ea typeface="微软雅黑" panose="020B0503020204020204" pitchFamily="34" charset="-122"/>
                  <a:cs typeface="Avenir Next Demi Bold" charset="0"/>
                </a:rPr>
                <a:t>02</a:t>
              </a:r>
              <a:endParaRPr kumimoji="1" lang="zh-CN" altLang="en-US" sz="1400" b="1" dirty="0">
                <a:latin typeface="微软雅黑" panose="020B0503020204020204" pitchFamily="34" charset="-122"/>
                <a:ea typeface="微软雅黑" panose="020B0503020204020204" pitchFamily="34" charset="-122"/>
                <a:cs typeface="Avenir Next Demi Bold" charset="0"/>
              </a:endParaRPr>
            </a:p>
          </p:txBody>
        </p:sp>
        <p:sp>
          <p:nvSpPr>
            <p:cNvPr id="18" name="梯形 17"/>
            <p:cNvSpPr/>
            <p:nvPr/>
          </p:nvSpPr>
          <p:spPr>
            <a:xfrm>
              <a:off x="1945233" y="3039035"/>
              <a:ext cx="3998367" cy="618565"/>
            </a:xfrm>
            <a:prstGeom prst="trapezoid">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latin typeface="微软雅黑" panose="020B0503020204020204" pitchFamily="34" charset="-122"/>
                  <a:ea typeface="微软雅黑" panose="020B0503020204020204" pitchFamily="34" charset="-122"/>
                  <a:cs typeface="微软雅黑" panose="020B0503020204020204" pitchFamily="34" charset="-122"/>
                </a:rPr>
                <a:t>扫黑除恶的基本原则和重大意义</a:t>
              </a:r>
            </a:p>
          </p:txBody>
        </p:sp>
      </p:grpSp>
      <p:sp>
        <p:nvSpPr>
          <p:cNvPr id="19" name="文本框 18"/>
          <p:cNvSpPr txBox="1"/>
          <p:nvPr/>
        </p:nvSpPr>
        <p:spPr>
          <a:xfrm>
            <a:off x="2009140" y="1370330"/>
            <a:ext cx="921385" cy="1659255"/>
          </a:xfrm>
          <a:prstGeom prst="rect">
            <a:avLst/>
          </a:prstGeom>
          <a:noFill/>
        </p:spPr>
        <p:txBody>
          <a:bodyPr vert="eaVert" wrap="square" rtlCol="0">
            <a:spAutoFit/>
          </a:bodyPr>
          <a:lstStyle/>
          <a:p>
            <a:r>
              <a:rPr lang="zh-CN" altLang="en-US" sz="4800" b="1">
                <a:solidFill>
                  <a:srgbClr val="C00000"/>
                </a:solidFill>
                <a:latin typeface="微软雅黑" panose="020B0503020204020204" pitchFamily="34" charset="-122"/>
                <a:ea typeface="微软雅黑" panose="020B0503020204020204" pitchFamily="34" charset="-122"/>
              </a:rPr>
              <a:t>目 录</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TextBox 147"/>
          <p:cNvSpPr txBox="1">
            <a:spLocks noChangeArrowheads="1"/>
          </p:cNvSpPr>
          <p:nvPr/>
        </p:nvSpPr>
        <p:spPr bwMode="auto">
          <a:xfrm>
            <a:off x="3613201" y="1879189"/>
            <a:ext cx="2178444" cy="473070"/>
          </a:xfrm>
          <a:prstGeom prst="rect">
            <a:avLst/>
          </a:prstGeom>
          <a:gradFill>
            <a:gsLst>
              <a:gs pos="0">
                <a:srgbClr val="FE4444"/>
              </a:gs>
              <a:gs pos="100000">
                <a:srgbClr val="832B2B"/>
              </a:gs>
            </a:gsLst>
            <a:lin ang="5400000" scaled="0"/>
          </a:gradFill>
          <a:ln>
            <a:noFill/>
          </a:ln>
        </p:spPr>
        <p:txBody>
          <a:bodyPr lIns="103602" tIns="51800" rIns="103602" bIns="51800"/>
          <a:lstStyle>
            <a:lvl1pPr defTabSz="1217295" eaLnBrk="0" hangingPunct="0">
              <a:defRPr>
                <a:solidFill>
                  <a:schemeClr val="tx1"/>
                </a:solidFill>
                <a:latin typeface="Arial" panose="020B0604020202020204" pitchFamily="34" charset="0"/>
                <a:ea typeface="宋体" panose="02010600030101010101" pitchFamily="2" charset="-122"/>
              </a:defRPr>
            </a:lvl1pPr>
            <a:lvl2pPr marL="742950" indent="-285750" defTabSz="1217295" eaLnBrk="0" hangingPunct="0">
              <a:defRPr>
                <a:solidFill>
                  <a:schemeClr val="tx1"/>
                </a:solidFill>
                <a:latin typeface="Arial" panose="020B0604020202020204" pitchFamily="34" charset="0"/>
                <a:ea typeface="宋体" panose="02010600030101010101" pitchFamily="2" charset="-122"/>
              </a:defRPr>
            </a:lvl2pPr>
            <a:lvl3pPr marL="1143000" indent="-228600" defTabSz="1217295" eaLnBrk="0" hangingPunct="0">
              <a:defRPr>
                <a:solidFill>
                  <a:schemeClr val="tx1"/>
                </a:solidFill>
                <a:latin typeface="Arial" panose="020B0604020202020204" pitchFamily="34" charset="0"/>
                <a:ea typeface="宋体" panose="02010600030101010101" pitchFamily="2" charset="-122"/>
              </a:defRPr>
            </a:lvl3pPr>
            <a:lvl4pPr marL="1600200" indent="-228600" defTabSz="1217295" eaLnBrk="0" hangingPunct="0">
              <a:defRPr>
                <a:solidFill>
                  <a:schemeClr val="tx1"/>
                </a:solidFill>
                <a:latin typeface="Arial" panose="020B0604020202020204" pitchFamily="34" charset="0"/>
                <a:ea typeface="宋体" panose="02010600030101010101" pitchFamily="2" charset="-122"/>
              </a:defRPr>
            </a:lvl4pPr>
            <a:lvl5pPr marL="2057400" indent="-228600" defTabSz="1217295" eaLnBrk="0" hangingPunct="0">
              <a:defRPr>
                <a:solidFill>
                  <a:schemeClr val="tx1"/>
                </a:solidFill>
                <a:latin typeface="Arial" panose="020B0604020202020204" pitchFamily="34" charset="0"/>
                <a:ea typeface="宋体" panose="02010600030101010101" pitchFamily="2" charset="-122"/>
              </a:defRPr>
            </a:lvl5pPr>
            <a:lvl6pPr marL="25146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chemeClr val="bg1"/>
                </a:solidFill>
                <a:latin typeface="微软雅黑" panose="020B0503020204020204" pitchFamily="34" charset="-122"/>
                <a:ea typeface="微软雅黑" panose="020B0503020204020204" pitchFamily="34" charset="-122"/>
              </a:rPr>
              <a:t>第一部分</a:t>
            </a:r>
          </a:p>
        </p:txBody>
      </p:sp>
      <p:sp>
        <p:nvSpPr>
          <p:cNvPr id="24" name="TextBox 64"/>
          <p:cNvSpPr txBox="1">
            <a:spLocks noChangeArrowheads="1"/>
          </p:cNvSpPr>
          <p:nvPr/>
        </p:nvSpPr>
        <p:spPr bwMode="auto">
          <a:xfrm>
            <a:off x="1524969" y="2565379"/>
            <a:ext cx="6538649" cy="471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4" tIns="45716" rIns="91434"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9305" indent="-230505" eaLnBrk="0" hangingPunct="0">
              <a:defRPr>
                <a:solidFill>
                  <a:schemeClr val="tx1"/>
                </a:solidFill>
                <a:latin typeface="Arial" panose="020B0604020202020204" pitchFamily="34" charset="0"/>
                <a:ea typeface="宋体" panose="02010600030101010101" pitchFamily="2" charset="-122"/>
              </a:defRPr>
            </a:lvl5pPr>
            <a:lvl6pPr marL="2516505" indent="-2305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3705" indent="-2305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30905" indent="-2305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8105" indent="-2305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475" b="1"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扫黑除恶的总体要求和目标任务</a:t>
            </a:r>
          </a:p>
        </p:txBody>
      </p:sp>
      <p:pic>
        <p:nvPicPr>
          <p:cNvPr id="4" name="图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64305" y="574040"/>
            <a:ext cx="1215390" cy="108267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ppt_w</p:attrName>
                                        </p:attrNameLst>
                                      </p:cBhvr>
                                      <p:tavLst>
                                        <p:tav tm="0" fmla="#ppt_w*sin(2.5*pi*$)">
                                          <p:val>
                                            <p:fltVal val="0"/>
                                          </p:val>
                                        </p:tav>
                                        <p:tav tm="100000">
                                          <p:val>
                                            <p:fltVal val="1"/>
                                          </p:val>
                                        </p:tav>
                                      </p:tavLst>
                                    </p:anim>
                                    <p:anim calcmode="lin" valueType="num">
                                      <p:cBhvr>
                                        <p:cTn id="15" dur="1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a:spLocks noChangeArrowheads="1"/>
          </p:cNvSpPr>
          <p:nvPr/>
        </p:nvSpPr>
        <p:spPr bwMode="auto">
          <a:xfrm>
            <a:off x="2768600" y="128270"/>
            <a:ext cx="3605530" cy="367030"/>
          </a:xfrm>
          <a:prstGeom prst="rect">
            <a:avLst/>
          </a:prstGeom>
          <a:noFill/>
          <a:ln>
            <a:noFill/>
          </a:ln>
          <a:extLst>
            <a:ext uri="{909E8E84-426E-40DD-AFC4-6F175D3DCCD1}">
              <a14:hiddenFill xmlns:a14="http://schemas.microsoft.com/office/drawing/2010/main" xmlns="">
                <a:solidFill>
                  <a:schemeClr val="bg1">
                    <a:lumMod val="85000"/>
                  </a:schemeClr>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97" tIns="45698" rIns="91397" bIns="456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b="1"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mn-ea"/>
              </a:rPr>
              <a:t>扫黑除恶的总体要求和目标任务</a:t>
            </a:r>
            <a:endParaRPr lang="zh-CN" altLang="zh-CN" b="1" dirty="0">
              <a:solidFill>
                <a:srgbClr val="C00000"/>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a:off x="899592" y="594692"/>
            <a:ext cx="824440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折角形 1"/>
          <p:cNvSpPr/>
          <p:nvPr/>
        </p:nvSpPr>
        <p:spPr>
          <a:xfrm>
            <a:off x="670560" y="869950"/>
            <a:ext cx="3056890" cy="3153410"/>
          </a:xfrm>
          <a:prstGeom prst="foldedCorner">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b="1" dirty="0">
                <a:latin typeface="微软雅黑" panose="020B0503020204020204" pitchFamily="34" charset="-122"/>
                <a:ea typeface="微软雅黑" panose="020B0503020204020204" pitchFamily="34" charset="-122"/>
                <a:cs typeface="微软雅黑" panose="020B0503020204020204" pitchFamily="34" charset="-122"/>
              </a:rPr>
              <a:t>要全面贯彻党的十九大精神</a:t>
            </a:r>
            <a:r>
              <a:rPr kumimoji="1" lang="en-US" altLang="zh-CN" b="1" dirty="0">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b="1" dirty="0">
                <a:latin typeface="微软雅黑" panose="020B0503020204020204" pitchFamily="34" charset="-122"/>
                <a:ea typeface="微软雅黑" panose="020B0503020204020204" pitchFamily="34" charset="-122"/>
                <a:cs typeface="微软雅黑" panose="020B0503020204020204" pitchFamily="34" charset="-122"/>
              </a:rPr>
              <a:t>以习近平新时代中国特色社会主义思想为指导，牢图树立以人民为中心的发展思想</a:t>
            </a:r>
            <a:r>
              <a:rPr kumimoji="1" lang="en-US" altLang="zh-CN" b="1" dirty="0">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b="1" dirty="0">
                <a:latin typeface="微软雅黑" panose="020B0503020204020204" pitchFamily="34" charset="-122"/>
                <a:ea typeface="微软雅黑" panose="020B0503020204020204" pitchFamily="34" charset="-122"/>
                <a:cs typeface="微软雅黑" panose="020B0503020204020204" pitchFamily="34" charset="-122"/>
              </a:rPr>
              <a:t>针对当的涉黑涉恶问题新动向</a:t>
            </a:r>
          </a:p>
        </p:txBody>
      </p:sp>
      <p:sp>
        <p:nvSpPr>
          <p:cNvPr id="11" name="文本框 10"/>
          <p:cNvSpPr txBox="1"/>
          <p:nvPr/>
        </p:nvSpPr>
        <p:spPr>
          <a:xfrm>
            <a:off x="4384675" y="869950"/>
            <a:ext cx="3292475" cy="1198880"/>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kumimoji="1" lang="zh-CN" altLang="en-US"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切实把专项治理和系统治理，综合治理。依法治理，源头治理结合起来</a:t>
            </a:r>
          </a:p>
        </p:txBody>
      </p:sp>
      <p:sp>
        <p:nvSpPr>
          <p:cNvPr id="17" name="文本框 16"/>
          <p:cNvSpPr txBox="1"/>
          <p:nvPr/>
        </p:nvSpPr>
        <p:spPr>
          <a:xfrm>
            <a:off x="4384675" y="2032000"/>
            <a:ext cx="4161790" cy="829945"/>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kumimoji="1" lang="zh-CN" altLang="en-US"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把打击需要势力拉罪和反腐败。基 星。拍蠕”结合起来</a:t>
            </a:r>
          </a:p>
        </p:txBody>
      </p:sp>
      <p:sp>
        <p:nvSpPr>
          <p:cNvPr id="20" name="文本框 19"/>
          <p:cNvSpPr txBox="1"/>
          <p:nvPr/>
        </p:nvSpPr>
        <p:spPr>
          <a:xfrm>
            <a:off x="4384675" y="3056890"/>
            <a:ext cx="4891405" cy="460375"/>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kumimoji="1" lang="zh-CN" altLang="en-US" sz="1600" b="1"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把扫黑球恶强基层组织建设结合起来</a:t>
            </a:r>
          </a:p>
        </p:txBody>
      </p:sp>
      <p:pic>
        <p:nvPicPr>
          <p:cNvPr id="81" name="Picture 3" descr="C:\Users\Administrator\Desktop\党政机关\素材\党徽\Nipic_5916570_20120618220329321399.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 contrast="-37000"/>
                    </a14:imgEffect>
                  </a14:imgLayer>
                </a14:imgProps>
              </a:ext>
              <a:ext uri="{28A0092B-C50C-407E-A947-70E740481C1C}">
                <a14:useLocalDpi xmlns:a14="http://schemas.microsoft.com/office/drawing/2010/main" xmlns="" val="0"/>
              </a:ext>
            </a:extLst>
          </a:blip>
          <a:srcRect/>
          <a:stretch>
            <a:fillRect/>
          </a:stretch>
        </p:blipFill>
        <p:spPr bwMode="auto">
          <a:xfrm>
            <a:off x="61595" y="4445"/>
            <a:ext cx="953770" cy="8655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7"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flipH="1">
            <a:off x="899795" y="594995"/>
            <a:ext cx="824420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折角形 2"/>
          <p:cNvSpPr/>
          <p:nvPr/>
        </p:nvSpPr>
        <p:spPr>
          <a:xfrm>
            <a:off x="661035" y="1234440"/>
            <a:ext cx="3324860" cy="2410460"/>
          </a:xfrm>
          <a:prstGeom prst="foldedCorner">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b="1" dirty="0">
                <a:latin typeface="微软雅黑" panose="020B0503020204020204" pitchFamily="34" charset="-122"/>
                <a:ea typeface="微软雅黑" panose="020B0503020204020204" pitchFamily="34" charset="-122"/>
                <a:cs typeface="微软雅黑" panose="020B0503020204020204" pitchFamily="34" charset="-122"/>
              </a:rPr>
              <a:t>既有力打击震慑黑恶势力犯罪</a:t>
            </a:r>
            <a:r>
              <a:rPr kumimoji="1" lang="en-US" altLang="zh-CN" b="1" dirty="0">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b="1" dirty="0">
                <a:latin typeface="微软雅黑" panose="020B0503020204020204" pitchFamily="34" charset="-122"/>
                <a:ea typeface="微软雅黑" panose="020B0503020204020204" pitchFamily="34" charset="-122"/>
                <a:cs typeface="微软雅黑" panose="020B0503020204020204" pitchFamily="34" charset="-122"/>
              </a:rPr>
              <a:t>形成压倒性态势</a:t>
            </a:r>
            <a:r>
              <a:rPr kumimoji="1" lang="en-US" altLang="zh-CN" b="1" dirty="0">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b="1" dirty="0">
                <a:latin typeface="微软雅黑" panose="020B0503020204020204" pitchFamily="34" charset="-122"/>
                <a:ea typeface="微软雅黑" panose="020B0503020204020204" pitchFamily="34" charset="-122"/>
                <a:cs typeface="微软雅黑" panose="020B0503020204020204" pitchFamily="34" charset="-122"/>
              </a:rPr>
              <a:t>又有效铲除黑恶势力滋生土壤形成长效机制</a:t>
            </a:r>
          </a:p>
        </p:txBody>
      </p:sp>
      <p:sp>
        <p:nvSpPr>
          <p:cNvPr id="8" name="文本框 7"/>
          <p:cNvSpPr txBox="1"/>
          <p:nvPr/>
        </p:nvSpPr>
        <p:spPr>
          <a:xfrm>
            <a:off x="4124325" y="1027430"/>
            <a:ext cx="4091305" cy="2553335"/>
          </a:xfrm>
          <a:prstGeom prst="rect">
            <a:avLst/>
          </a:prstGeom>
          <a:noFill/>
        </p:spPr>
        <p:txBody>
          <a:bodyPr wrap="square" rtlCol="0">
            <a:spAutoFit/>
          </a:bodyPr>
          <a:lstStyle/>
          <a:p>
            <a:pPr>
              <a:lnSpc>
                <a:spcPct val="200000"/>
              </a:lnSpc>
            </a:pPr>
            <a:r>
              <a:rPr kumimoji="1"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要不断增强人民获得感、幸福感、安全感</a:t>
            </a:r>
            <a:r>
              <a:rPr kumimoji="1"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维护社会和谐稳定</a:t>
            </a:r>
            <a:r>
              <a:rPr kumimoji="1"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巩固党的执政基础</a:t>
            </a:r>
            <a:r>
              <a:rPr kumimoji="1"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为决胜全面建成小康社会、夺取新时代中国特色社会主义伟大胜利、实现中华民族伟大复兴的中国梦创造安全稳定的社会环境。</a:t>
            </a:r>
          </a:p>
        </p:txBody>
      </p:sp>
      <p:sp>
        <p:nvSpPr>
          <p:cNvPr id="9" name="TextBox 13"/>
          <p:cNvSpPr txBox="1">
            <a:spLocks noChangeArrowheads="1"/>
          </p:cNvSpPr>
          <p:nvPr/>
        </p:nvSpPr>
        <p:spPr bwMode="auto">
          <a:xfrm>
            <a:off x="2769492" y="124037"/>
            <a:ext cx="3605530" cy="367030"/>
          </a:xfrm>
          <a:prstGeom prst="rect">
            <a:avLst/>
          </a:prstGeom>
          <a:noFill/>
          <a:ln>
            <a:noFill/>
          </a:ln>
          <a:extLst>
            <a:ext uri="{909E8E84-426E-40DD-AFC4-6F175D3DCCD1}">
              <a14:hiddenFill xmlns:a14="http://schemas.microsoft.com/office/drawing/2010/main" xmlns="">
                <a:solidFill>
                  <a:schemeClr val="bg1">
                    <a:lumMod val="85000"/>
                  </a:schemeClr>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97" tIns="45698" rIns="91397" bIns="456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b="1"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mn-ea"/>
              </a:rPr>
              <a:t>扫黑除恶的总体要求和目标任务</a:t>
            </a:r>
            <a:endParaRPr lang="zh-CN" altLang="zh-CN" b="1" dirty="0">
              <a:solidFill>
                <a:srgbClr val="C00000"/>
              </a:solidFill>
              <a:latin typeface="微软雅黑" panose="020B0503020204020204" pitchFamily="34" charset="-122"/>
              <a:ea typeface="微软雅黑" panose="020B0503020204020204" pitchFamily="34" charset="-122"/>
            </a:endParaRPr>
          </a:p>
        </p:txBody>
      </p:sp>
      <p:pic>
        <p:nvPicPr>
          <p:cNvPr id="81" name="Picture 3" descr="C:\Users\Administrator\Desktop\党政机关\素材\党徽\Nipic_5916570_20120618220329321399.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 contrast="-37000"/>
                    </a14:imgEffect>
                  </a14:imgLayer>
                </a14:imgProps>
              </a:ext>
              <a:ext uri="{28A0092B-C50C-407E-A947-70E740481C1C}">
                <a14:useLocalDpi xmlns:a14="http://schemas.microsoft.com/office/drawing/2010/main" xmlns="" val="0"/>
              </a:ext>
            </a:extLst>
          </a:blip>
          <a:srcRect/>
          <a:stretch>
            <a:fillRect/>
          </a:stretch>
        </p:blipFill>
        <p:spPr bwMode="auto">
          <a:xfrm>
            <a:off x="61595" y="4445"/>
            <a:ext cx="953770" cy="8655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3" name="TextBox 147"/>
          <p:cNvSpPr txBox="1">
            <a:spLocks noChangeArrowheads="1"/>
          </p:cNvSpPr>
          <p:nvPr/>
        </p:nvSpPr>
        <p:spPr bwMode="auto">
          <a:xfrm>
            <a:off x="3613201" y="1879189"/>
            <a:ext cx="2178444" cy="473070"/>
          </a:xfrm>
          <a:prstGeom prst="rect">
            <a:avLst/>
          </a:prstGeom>
          <a:gradFill>
            <a:gsLst>
              <a:gs pos="0">
                <a:srgbClr val="FE4444"/>
              </a:gs>
              <a:gs pos="100000">
                <a:srgbClr val="832B2B"/>
              </a:gs>
            </a:gsLst>
            <a:lin ang="5400000" scaled="0"/>
          </a:gradFill>
          <a:ln>
            <a:noFill/>
          </a:ln>
        </p:spPr>
        <p:txBody>
          <a:bodyPr lIns="103602" tIns="51800" rIns="103602" bIns="51800"/>
          <a:lstStyle>
            <a:lvl1pPr defTabSz="1217295" eaLnBrk="0" hangingPunct="0">
              <a:defRPr>
                <a:solidFill>
                  <a:schemeClr val="tx1"/>
                </a:solidFill>
                <a:latin typeface="Arial" panose="020B0604020202020204" pitchFamily="34" charset="0"/>
                <a:ea typeface="宋体" panose="02010600030101010101" pitchFamily="2" charset="-122"/>
              </a:defRPr>
            </a:lvl1pPr>
            <a:lvl2pPr marL="742950" indent="-285750" defTabSz="1217295" eaLnBrk="0" hangingPunct="0">
              <a:defRPr>
                <a:solidFill>
                  <a:schemeClr val="tx1"/>
                </a:solidFill>
                <a:latin typeface="Arial" panose="020B0604020202020204" pitchFamily="34" charset="0"/>
                <a:ea typeface="宋体" panose="02010600030101010101" pitchFamily="2" charset="-122"/>
              </a:defRPr>
            </a:lvl2pPr>
            <a:lvl3pPr marL="1143000" indent="-228600" defTabSz="1217295" eaLnBrk="0" hangingPunct="0">
              <a:defRPr>
                <a:solidFill>
                  <a:schemeClr val="tx1"/>
                </a:solidFill>
                <a:latin typeface="Arial" panose="020B0604020202020204" pitchFamily="34" charset="0"/>
                <a:ea typeface="宋体" panose="02010600030101010101" pitchFamily="2" charset="-122"/>
              </a:defRPr>
            </a:lvl3pPr>
            <a:lvl4pPr marL="1600200" indent="-228600" defTabSz="1217295" eaLnBrk="0" hangingPunct="0">
              <a:defRPr>
                <a:solidFill>
                  <a:schemeClr val="tx1"/>
                </a:solidFill>
                <a:latin typeface="Arial" panose="020B0604020202020204" pitchFamily="34" charset="0"/>
                <a:ea typeface="宋体" panose="02010600030101010101" pitchFamily="2" charset="-122"/>
              </a:defRPr>
            </a:lvl4pPr>
            <a:lvl5pPr marL="2057400" indent="-228600" defTabSz="1217295" eaLnBrk="0" hangingPunct="0">
              <a:defRPr>
                <a:solidFill>
                  <a:schemeClr val="tx1"/>
                </a:solidFill>
                <a:latin typeface="Arial" panose="020B0604020202020204" pitchFamily="34" charset="0"/>
                <a:ea typeface="宋体" panose="02010600030101010101" pitchFamily="2" charset="-122"/>
              </a:defRPr>
            </a:lvl5pPr>
            <a:lvl6pPr marL="25146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chemeClr val="bg1"/>
                </a:solidFill>
                <a:latin typeface="微软雅黑" panose="020B0503020204020204" pitchFamily="34" charset="-122"/>
                <a:ea typeface="微软雅黑" panose="020B0503020204020204" pitchFamily="34" charset="-122"/>
              </a:rPr>
              <a:t>第二部分</a:t>
            </a:r>
          </a:p>
        </p:txBody>
      </p:sp>
      <p:sp>
        <p:nvSpPr>
          <p:cNvPr id="24" name="TextBox 64"/>
          <p:cNvSpPr txBox="1">
            <a:spLocks noChangeArrowheads="1"/>
          </p:cNvSpPr>
          <p:nvPr/>
        </p:nvSpPr>
        <p:spPr bwMode="auto">
          <a:xfrm>
            <a:off x="1510999" y="2405994"/>
            <a:ext cx="6538649" cy="471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4" tIns="45716" rIns="91434"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9305" indent="-230505" eaLnBrk="0" hangingPunct="0">
              <a:defRPr>
                <a:solidFill>
                  <a:schemeClr val="tx1"/>
                </a:solidFill>
                <a:latin typeface="Arial" panose="020B0604020202020204" pitchFamily="34" charset="0"/>
                <a:ea typeface="宋体" panose="02010600030101010101" pitchFamily="2" charset="-122"/>
              </a:defRPr>
            </a:lvl5pPr>
            <a:lvl6pPr marL="2516505" indent="-2305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3705" indent="-2305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30905" indent="-2305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8105" indent="-2305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475" b="1"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扫黑除恶的基本原则和重大意义</a:t>
            </a:r>
          </a:p>
        </p:txBody>
      </p:sp>
      <p:pic>
        <p:nvPicPr>
          <p:cNvPr id="4" name="图片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964305" y="574040"/>
            <a:ext cx="1215390" cy="108267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ppt_w</p:attrName>
                                        </p:attrNameLst>
                                      </p:cBhvr>
                                      <p:tavLst>
                                        <p:tav tm="0" fmla="#ppt_w*sin(2.5*pi*$)">
                                          <p:val>
                                            <p:fltVal val="0"/>
                                          </p:val>
                                        </p:tav>
                                        <p:tav tm="100000">
                                          <p:val>
                                            <p:fltVal val="1"/>
                                          </p:val>
                                        </p:tav>
                                      </p:tavLst>
                                    </p:anim>
                                    <p:anim calcmode="lin" valueType="num">
                                      <p:cBhvr>
                                        <p:cTn id="15" dur="1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3" name="直接连接符 32"/>
          <p:cNvCxnSpPr/>
          <p:nvPr/>
        </p:nvCxnSpPr>
        <p:spPr>
          <a:xfrm flipH="1">
            <a:off x="899795" y="594995"/>
            <a:ext cx="824420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3"/>
          <p:cNvSpPr txBox="1">
            <a:spLocks noChangeArrowheads="1"/>
          </p:cNvSpPr>
          <p:nvPr/>
        </p:nvSpPr>
        <p:spPr bwMode="auto">
          <a:xfrm>
            <a:off x="2773859" y="123327"/>
            <a:ext cx="3960337" cy="367030"/>
          </a:xfrm>
          <a:prstGeom prst="rect">
            <a:avLst/>
          </a:prstGeom>
          <a:noFill/>
          <a:ln>
            <a:noFill/>
          </a:ln>
          <a:extLst>
            <a:ext uri="{909E8E84-426E-40DD-AFC4-6F175D3DCCD1}">
              <a14:hiddenFill xmlns:a14="http://schemas.microsoft.com/office/drawing/2010/main" xmlns="">
                <a:solidFill>
                  <a:schemeClr val="bg1">
                    <a:lumMod val="85000"/>
                  </a:schemeClr>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7" tIns="45698" rIns="91397" bIns="456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扫黑除恶</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的基本原则和重大意义</a:t>
            </a:r>
            <a:endParaRPr lang="zh-CN"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折角形 2"/>
          <p:cNvSpPr/>
          <p:nvPr/>
        </p:nvSpPr>
        <p:spPr>
          <a:xfrm>
            <a:off x="899795" y="762000"/>
            <a:ext cx="7303135" cy="735965"/>
          </a:xfrm>
          <a:prstGeom prst="foldedCorner">
            <a:avLst/>
          </a:prstGeom>
          <a:solidFill>
            <a:srgbClr val="C203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rPr>
              <a:t>扫黑除恶 基本原则</a:t>
            </a:r>
            <a:endParaRPr kumimoji="1" lang="zh-CN" altLang="en-US" sz="36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506095" y="1720850"/>
            <a:ext cx="8495665" cy="3138170"/>
          </a:xfrm>
          <a:prstGeom prst="rect">
            <a:avLst/>
          </a:prstGeom>
          <a:solidFill>
            <a:schemeClr val="bg1">
              <a:lumMod val="95000"/>
            </a:schemeClr>
          </a:solidFill>
        </p:spPr>
        <p:txBody>
          <a:bodyPr wrap="square" rtlCol="0">
            <a:spAutoFit/>
          </a:bodyPr>
          <a:lstStyle/>
          <a:p>
            <a:pPr marL="342900" indent="-342900">
              <a:lnSpc>
                <a:spcPct val="150000"/>
              </a:lnSpc>
              <a:buFont typeface="+mj-ea"/>
              <a:buAutoNum type="circleNumDbPlain"/>
            </a:pP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要聚焦涉黑涉恶问题突出的重点地区、重点行业、重点领域，把打击锋芒始终对准群众反映最强烈、最深恶痛绝的各类黑恶势力违法犯罪。</a:t>
            </a:r>
            <a:endPar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mj-ea"/>
              <a:buAutoNum type="circleNumDbPlain"/>
            </a:pP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要坚持依法严惩、打早打小、除恶务尽</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始终保持对各类黑恶势力违法犯罪的严打高压态势。政法各机关要进一步明确政策法律界限 ，统一执法思想</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加强协调配合</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既坚持严厉打击各类黑恶势力违法犯罪</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又坚持严格依法办案</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确保办案质量和办案效率的统一</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确保政治效果、法律效果和社会效果的统一。</a:t>
            </a:r>
            <a:endPar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mj-ea"/>
              <a:buAutoNum type="circleNumDbPlain"/>
            </a:pP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要严格贯彻宽严相济的刑事政策</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对黑社会性质组织犯罪组织者、领导者、骨干成员及其“保护伞”要依法从严惩处</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对犯罪情节较轻的其他参加人员要依法从轻、减轻处罚。</a:t>
            </a:r>
            <a:endPar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mj-ea"/>
              <a:buAutoNum type="circleNumDbPlain"/>
            </a:pP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要依法及时采取查封、扣押、冻结等措施</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综合运用追缴、没收、判处财产刑以及行政罚款等多种手段</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铲除黑恶势力经济基础。</a:t>
            </a:r>
            <a:endPar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mj-ea"/>
              <a:buAutoNum type="circleNumDbPlain"/>
            </a:pP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要主动适应以审判为中心的刑事诉讼制度改革</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切实把好案件事实关、证据关、程序关和法律适用关</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严禁刑讯逼供</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防止冤假错案</a:t>
            </a:r>
            <a:r>
              <a:rPr kumimoji="1" lang="en-US" altLang="zh-CN"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20316"/>
                </a:solidFill>
                <a:latin typeface="微软雅黑" panose="020B0503020204020204" pitchFamily="34" charset="-122"/>
                <a:ea typeface="微软雅黑" panose="020B0503020204020204" pitchFamily="34" charset="-122"/>
                <a:cs typeface="微软雅黑" panose="020B0503020204020204" pitchFamily="34" charset="-122"/>
              </a:rPr>
              <a:t>确保把每一起案件都办成铁案。</a:t>
            </a:r>
          </a:p>
        </p:txBody>
      </p:sp>
      <p:pic>
        <p:nvPicPr>
          <p:cNvPr id="81" name="Picture 3" descr="C:\Users\Administrator\Desktop\党政机关\素材\党徽\Nipic_5916570_20120618220329321399.pn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2000" contrast="-37000"/>
                    </a14:imgEffect>
                  </a14:imgLayer>
                </a14:imgProps>
              </a:ext>
              <a:ext uri="{28A0092B-C50C-407E-A947-70E740481C1C}">
                <a14:useLocalDpi xmlns:a14="http://schemas.microsoft.com/office/drawing/2010/main" xmlns="" val="0"/>
              </a:ext>
            </a:extLst>
          </a:blip>
          <a:srcRect/>
          <a:stretch>
            <a:fillRect/>
          </a:stretch>
        </p:blipFill>
        <p:spPr bwMode="auto">
          <a:xfrm>
            <a:off x="61595" y="4445"/>
            <a:ext cx="953770" cy="865505"/>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组合 12"/>
          <p:cNvGrpSpPr/>
          <p:nvPr/>
        </p:nvGrpSpPr>
        <p:grpSpPr bwMode="auto">
          <a:xfrm>
            <a:off x="881339" y="1635647"/>
            <a:ext cx="725903" cy="725903"/>
            <a:chOff x="3635896" y="1427745"/>
            <a:chExt cx="540000" cy="540000"/>
          </a:xfrm>
        </p:grpSpPr>
        <p:sp>
          <p:nvSpPr>
            <p:cNvPr id="9243" name="矩形 70"/>
            <p:cNvSpPr>
              <a:spLocks noChangeArrowheads="1"/>
            </p:cNvSpPr>
            <p:nvPr/>
          </p:nvSpPr>
          <p:spPr bwMode="auto">
            <a:xfrm>
              <a:off x="3635896" y="1427745"/>
              <a:ext cx="540000" cy="540000"/>
            </a:xfrm>
            <a:prstGeom prst="rect">
              <a:avLst/>
            </a:prstGeom>
            <a:solidFill>
              <a:srgbClr val="C00000"/>
            </a:solidFill>
            <a:ln w="12700" algn="ctr">
              <a:solidFill>
                <a:srgbClr val="C00000"/>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425" dirty="0">
                <a:solidFill>
                  <a:srgbClr val="FFFFFF"/>
                </a:solidFill>
                <a:latin typeface="方正正大黑简体" panose="02000000000000000000" pitchFamily="2" charset="-122"/>
                <a:ea typeface="微软雅黑" panose="020B0503020204020204" pitchFamily="34" charset="-122"/>
              </a:endParaRPr>
            </a:p>
          </p:txBody>
        </p:sp>
        <p:sp>
          <p:nvSpPr>
            <p:cNvPr id="9244" name="TextBox 45"/>
            <p:cNvSpPr txBox="1">
              <a:spLocks noChangeArrowheads="1"/>
            </p:cNvSpPr>
            <p:nvPr/>
          </p:nvSpPr>
          <p:spPr bwMode="auto">
            <a:xfrm>
              <a:off x="3635896" y="1546901"/>
              <a:ext cx="540000" cy="300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25" dirty="0">
                  <a:solidFill>
                    <a:schemeClr val="bg1"/>
                  </a:solidFill>
                  <a:latin typeface="方正正大黑简体" panose="02000000000000000000" pitchFamily="2" charset="-122"/>
                  <a:ea typeface="微软雅黑" panose="020B0503020204020204" pitchFamily="34" charset="-122"/>
                </a:rPr>
                <a:t>01</a:t>
              </a:r>
              <a:endParaRPr lang="zh-CN" altLang="en-US" sz="2025" dirty="0">
                <a:solidFill>
                  <a:schemeClr val="bg1"/>
                </a:solidFill>
                <a:latin typeface="方正正大黑简体" panose="02000000000000000000" pitchFamily="2" charset="-122"/>
                <a:ea typeface="微软雅黑" panose="020B0503020204020204" pitchFamily="34" charset="-122"/>
              </a:endParaRPr>
            </a:p>
          </p:txBody>
        </p:sp>
      </p:grpSp>
      <p:sp>
        <p:nvSpPr>
          <p:cNvPr id="16" name="矩形 74"/>
          <p:cNvSpPr>
            <a:spLocks noChangeArrowheads="1"/>
          </p:cNvSpPr>
          <p:nvPr/>
        </p:nvSpPr>
        <p:spPr bwMode="auto">
          <a:xfrm>
            <a:off x="1601292" y="1635797"/>
            <a:ext cx="2897662" cy="725903"/>
          </a:xfrm>
          <a:prstGeom prst="rect">
            <a:avLst/>
          </a:prstGeom>
          <a:noFill/>
          <a:ln w="19050" algn="ctr">
            <a:solidFill>
              <a:srgbClr val="C00000"/>
            </a:solidFill>
            <a:miter lim="800000"/>
          </a:ln>
          <a:extLst>
            <a:ext uri="{909E8E84-426E-40DD-AFC4-6F175D3DCCD1}">
              <a14:hiddenFill xmlns:a14="http://schemas.microsoft.com/office/drawing/2010/main" xmlns="">
                <a:solidFill>
                  <a:srgbClr val="FFFFFF"/>
                </a:solidFill>
              </a14:hiddenFill>
            </a:ext>
          </a:extLst>
        </p:spPr>
        <p:txBody>
          <a:bodyPr lIns="91397" tIns="45698" rIns="91397" bIns="4569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25" dirty="0">
                <a:solidFill>
                  <a:schemeClr val="tx1">
                    <a:lumMod val="75000"/>
                    <a:lumOff val="25000"/>
                  </a:schemeClr>
                </a:solidFill>
                <a:latin typeface="方正正大黑简体" panose="02000000000000000000" pitchFamily="2" charset="-122"/>
                <a:ea typeface="微软雅黑" panose="020B0503020204020204" pitchFamily="34" charset="-122"/>
              </a:rPr>
              <a:t>坚持党的领导、发挥政治优势；</a:t>
            </a:r>
          </a:p>
        </p:txBody>
      </p:sp>
      <p:grpSp>
        <p:nvGrpSpPr>
          <p:cNvPr id="17" name="组合 9"/>
          <p:cNvGrpSpPr/>
          <p:nvPr/>
        </p:nvGrpSpPr>
        <p:grpSpPr bwMode="auto">
          <a:xfrm>
            <a:off x="881339" y="2427000"/>
            <a:ext cx="725903" cy="723523"/>
            <a:chOff x="3635896" y="2037782"/>
            <a:chExt cx="540000" cy="540000"/>
          </a:xfrm>
        </p:grpSpPr>
        <p:sp>
          <p:nvSpPr>
            <p:cNvPr id="9241" name="矩形 120"/>
            <p:cNvSpPr>
              <a:spLocks noChangeArrowheads="1"/>
            </p:cNvSpPr>
            <p:nvPr/>
          </p:nvSpPr>
          <p:spPr bwMode="auto">
            <a:xfrm>
              <a:off x="3635896" y="2037782"/>
              <a:ext cx="540000" cy="540000"/>
            </a:xfrm>
            <a:prstGeom prst="rect">
              <a:avLst/>
            </a:prstGeom>
            <a:solidFill>
              <a:srgbClr val="C00000"/>
            </a:solidFill>
            <a:ln w="12700" algn="ctr">
              <a:solidFill>
                <a:srgbClr val="C00000"/>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425" dirty="0">
                <a:solidFill>
                  <a:srgbClr val="FFFFFF"/>
                </a:solidFill>
                <a:latin typeface="方正正大黑简体" panose="02000000000000000000" pitchFamily="2" charset="-122"/>
                <a:ea typeface="微软雅黑" panose="020B0503020204020204" pitchFamily="34" charset="-122"/>
              </a:endParaRPr>
            </a:p>
          </p:txBody>
        </p:sp>
        <p:sp>
          <p:nvSpPr>
            <p:cNvPr id="9242" name="TextBox 45"/>
            <p:cNvSpPr txBox="1">
              <a:spLocks noChangeArrowheads="1"/>
            </p:cNvSpPr>
            <p:nvPr/>
          </p:nvSpPr>
          <p:spPr bwMode="auto">
            <a:xfrm>
              <a:off x="3635896" y="2157084"/>
              <a:ext cx="540000" cy="301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25" dirty="0">
                  <a:solidFill>
                    <a:schemeClr val="bg1"/>
                  </a:solidFill>
                  <a:latin typeface="方正正大黑简体" panose="02000000000000000000" pitchFamily="2" charset="-122"/>
                  <a:ea typeface="微软雅黑" panose="020B0503020204020204" pitchFamily="34" charset="-122"/>
                </a:rPr>
                <a:t>02</a:t>
              </a:r>
              <a:endParaRPr lang="zh-CN" altLang="en-US" sz="2025" dirty="0">
                <a:solidFill>
                  <a:schemeClr val="bg1"/>
                </a:solidFill>
                <a:latin typeface="方正正大黑简体" panose="02000000000000000000" pitchFamily="2" charset="-122"/>
                <a:ea typeface="微软雅黑" panose="020B0503020204020204" pitchFamily="34" charset="-122"/>
              </a:endParaRPr>
            </a:p>
          </p:txBody>
        </p:sp>
      </p:grpSp>
      <p:sp>
        <p:nvSpPr>
          <p:cNvPr id="20" name="矩形 119"/>
          <p:cNvSpPr>
            <a:spLocks noChangeArrowheads="1"/>
          </p:cNvSpPr>
          <p:nvPr/>
        </p:nvSpPr>
        <p:spPr bwMode="auto">
          <a:xfrm>
            <a:off x="1601292" y="2425881"/>
            <a:ext cx="2891713" cy="724713"/>
          </a:xfrm>
          <a:prstGeom prst="rect">
            <a:avLst/>
          </a:prstGeom>
          <a:noFill/>
          <a:ln w="19050" algn="ctr">
            <a:solidFill>
              <a:srgbClr val="C00000"/>
            </a:solidFill>
            <a:miter lim="800000"/>
          </a:ln>
          <a:extLst>
            <a:ext uri="{909E8E84-426E-40DD-AFC4-6F175D3DCCD1}">
              <a14:hiddenFill xmlns:a14="http://schemas.microsoft.com/office/drawing/2010/main" xmlns="">
                <a:solidFill>
                  <a:srgbClr val="FFFFFF"/>
                </a:solidFill>
              </a14:hiddenFill>
            </a:ext>
          </a:extLst>
        </p:spPr>
        <p:txBody>
          <a:bodyPr lIns="91397" tIns="45698" rIns="91397" bIns="4569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25">
                <a:solidFill>
                  <a:schemeClr val="tx1">
                    <a:lumMod val="75000"/>
                    <a:lumOff val="25000"/>
                  </a:schemeClr>
                </a:solidFill>
                <a:latin typeface="方正正大黑简体" panose="02000000000000000000" pitchFamily="2" charset="-122"/>
                <a:ea typeface="微软雅黑" panose="020B0503020204020204" pitchFamily="34" charset="-122"/>
              </a:rPr>
              <a:t>坚持人民主体地位、紧紧依靠群众；</a:t>
            </a:r>
          </a:p>
        </p:txBody>
      </p:sp>
      <p:grpSp>
        <p:nvGrpSpPr>
          <p:cNvPr id="21" name="组合 20"/>
          <p:cNvGrpSpPr/>
          <p:nvPr/>
        </p:nvGrpSpPr>
        <p:grpSpPr bwMode="auto">
          <a:xfrm>
            <a:off x="4644134" y="1635646"/>
            <a:ext cx="724714" cy="723523"/>
            <a:chOff x="3635896" y="2647819"/>
            <a:chExt cx="540000" cy="540000"/>
          </a:xfrm>
        </p:grpSpPr>
        <p:sp>
          <p:nvSpPr>
            <p:cNvPr id="9239" name="矩形 125"/>
            <p:cNvSpPr>
              <a:spLocks noChangeArrowheads="1"/>
            </p:cNvSpPr>
            <p:nvPr/>
          </p:nvSpPr>
          <p:spPr bwMode="auto">
            <a:xfrm>
              <a:off x="3635896" y="2647819"/>
              <a:ext cx="540000" cy="540000"/>
            </a:xfrm>
            <a:prstGeom prst="rect">
              <a:avLst/>
            </a:prstGeom>
            <a:solidFill>
              <a:srgbClr val="C00000"/>
            </a:solidFill>
            <a:ln w="12700" algn="ctr">
              <a:solidFill>
                <a:srgbClr val="C00000"/>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425" dirty="0">
                <a:solidFill>
                  <a:srgbClr val="FFFFFF"/>
                </a:solidFill>
                <a:latin typeface="方正正大黑简体" panose="02000000000000000000" pitchFamily="2" charset="-122"/>
                <a:ea typeface="微软雅黑" panose="020B0503020204020204" pitchFamily="34" charset="-122"/>
              </a:endParaRPr>
            </a:p>
          </p:txBody>
        </p:sp>
        <p:sp>
          <p:nvSpPr>
            <p:cNvPr id="9240" name="TextBox 45"/>
            <p:cNvSpPr txBox="1">
              <a:spLocks noChangeArrowheads="1"/>
            </p:cNvSpPr>
            <p:nvPr/>
          </p:nvSpPr>
          <p:spPr bwMode="auto">
            <a:xfrm>
              <a:off x="3635896" y="2767121"/>
              <a:ext cx="540000" cy="301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25" dirty="0">
                  <a:solidFill>
                    <a:schemeClr val="bg1"/>
                  </a:solidFill>
                  <a:latin typeface="方正正大黑简体" panose="02000000000000000000" pitchFamily="2" charset="-122"/>
                  <a:ea typeface="微软雅黑" panose="020B0503020204020204" pitchFamily="34" charset="-122"/>
                </a:rPr>
                <a:t>03</a:t>
              </a:r>
              <a:endParaRPr lang="zh-CN" altLang="en-US" sz="2025" dirty="0">
                <a:solidFill>
                  <a:schemeClr val="bg1"/>
                </a:solidFill>
                <a:latin typeface="方正正大黑简体" panose="02000000000000000000" pitchFamily="2" charset="-122"/>
                <a:ea typeface="微软雅黑" panose="020B0503020204020204" pitchFamily="34" charset="-122"/>
              </a:endParaRPr>
            </a:p>
          </p:txBody>
        </p:sp>
      </p:grpSp>
      <p:sp>
        <p:nvSpPr>
          <p:cNvPr id="24" name="矩形 124"/>
          <p:cNvSpPr>
            <a:spLocks noChangeArrowheads="1"/>
          </p:cNvSpPr>
          <p:nvPr/>
        </p:nvSpPr>
        <p:spPr bwMode="auto">
          <a:xfrm>
            <a:off x="5364088" y="1635646"/>
            <a:ext cx="2896473" cy="723523"/>
          </a:xfrm>
          <a:prstGeom prst="rect">
            <a:avLst/>
          </a:prstGeom>
          <a:noFill/>
          <a:ln w="19050" algn="ctr">
            <a:solidFill>
              <a:srgbClr val="C00000"/>
            </a:solidFill>
            <a:miter lim="800000"/>
          </a:ln>
          <a:extLst>
            <a:ext uri="{909E8E84-426E-40DD-AFC4-6F175D3DCCD1}">
              <a14:hiddenFill xmlns:a14="http://schemas.microsoft.com/office/drawing/2010/main" xmlns="">
                <a:solidFill>
                  <a:srgbClr val="FFFFFF"/>
                </a:solidFill>
              </a14:hiddenFill>
            </a:ext>
          </a:extLst>
        </p:spPr>
        <p:txBody>
          <a:bodyPr lIns="91397" tIns="45698" rIns="91397" bIns="4569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25">
                <a:solidFill>
                  <a:schemeClr val="tx1">
                    <a:lumMod val="75000"/>
                    <a:lumOff val="25000"/>
                  </a:schemeClr>
                </a:solidFill>
                <a:latin typeface="方正正大黑简体" panose="02000000000000000000" pitchFamily="2" charset="-122"/>
                <a:ea typeface="微软雅黑" panose="020B0503020204020204" pitchFamily="34" charset="-122"/>
              </a:rPr>
              <a:t>坚持综合治理、齐抓共管；</a:t>
            </a:r>
          </a:p>
        </p:txBody>
      </p:sp>
      <p:grpSp>
        <p:nvGrpSpPr>
          <p:cNvPr id="25" name="组合 24"/>
          <p:cNvGrpSpPr/>
          <p:nvPr/>
        </p:nvGrpSpPr>
        <p:grpSpPr bwMode="auto">
          <a:xfrm>
            <a:off x="4644134" y="2480550"/>
            <a:ext cx="724714" cy="724714"/>
            <a:chOff x="3635896" y="3257856"/>
            <a:chExt cx="540000" cy="540000"/>
          </a:xfrm>
        </p:grpSpPr>
        <p:sp>
          <p:nvSpPr>
            <p:cNvPr id="9237" name="矩形 130"/>
            <p:cNvSpPr>
              <a:spLocks noChangeArrowheads="1"/>
            </p:cNvSpPr>
            <p:nvPr/>
          </p:nvSpPr>
          <p:spPr bwMode="auto">
            <a:xfrm>
              <a:off x="3635896" y="3257856"/>
              <a:ext cx="540000" cy="540000"/>
            </a:xfrm>
            <a:prstGeom prst="rect">
              <a:avLst/>
            </a:prstGeom>
            <a:solidFill>
              <a:srgbClr val="C00000"/>
            </a:solidFill>
            <a:ln w="12700" algn="ctr">
              <a:solidFill>
                <a:srgbClr val="C00000"/>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425" dirty="0">
                <a:solidFill>
                  <a:srgbClr val="FFFFFF"/>
                </a:solidFill>
                <a:latin typeface="方正正大黑简体" panose="02000000000000000000" pitchFamily="2" charset="-122"/>
                <a:ea typeface="微软雅黑" panose="020B0503020204020204" pitchFamily="34" charset="-122"/>
              </a:endParaRPr>
            </a:p>
          </p:txBody>
        </p:sp>
        <p:sp>
          <p:nvSpPr>
            <p:cNvPr id="9238" name="TextBox 45"/>
            <p:cNvSpPr txBox="1">
              <a:spLocks noChangeArrowheads="1"/>
            </p:cNvSpPr>
            <p:nvPr/>
          </p:nvSpPr>
          <p:spPr bwMode="auto">
            <a:xfrm>
              <a:off x="3635896" y="3377405"/>
              <a:ext cx="540000" cy="300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25" dirty="0">
                  <a:solidFill>
                    <a:schemeClr val="bg1"/>
                  </a:solidFill>
                  <a:latin typeface="方正正大黑简体" panose="02000000000000000000" pitchFamily="2" charset="-122"/>
                  <a:ea typeface="微软雅黑" panose="020B0503020204020204" pitchFamily="34" charset="-122"/>
                </a:rPr>
                <a:t>04</a:t>
              </a:r>
              <a:endParaRPr lang="zh-CN" altLang="en-US" sz="2025" dirty="0">
                <a:solidFill>
                  <a:schemeClr val="bg1"/>
                </a:solidFill>
                <a:latin typeface="方正正大黑简体" panose="02000000000000000000" pitchFamily="2" charset="-122"/>
                <a:ea typeface="微软雅黑" panose="020B0503020204020204" pitchFamily="34" charset="-122"/>
              </a:endParaRPr>
            </a:p>
          </p:txBody>
        </p:sp>
      </p:grpSp>
      <p:sp>
        <p:nvSpPr>
          <p:cNvPr id="30" name="矩形 129"/>
          <p:cNvSpPr>
            <a:spLocks noChangeArrowheads="1"/>
          </p:cNvSpPr>
          <p:nvPr/>
        </p:nvSpPr>
        <p:spPr bwMode="auto">
          <a:xfrm>
            <a:off x="5361708" y="2480550"/>
            <a:ext cx="2898853" cy="706863"/>
          </a:xfrm>
          <a:prstGeom prst="rect">
            <a:avLst/>
          </a:prstGeom>
          <a:noFill/>
          <a:ln w="19050" algn="ctr">
            <a:solidFill>
              <a:srgbClr val="C00000"/>
            </a:solidFill>
            <a:miter lim="800000"/>
          </a:ln>
          <a:extLst>
            <a:ext uri="{909E8E84-426E-40DD-AFC4-6F175D3DCCD1}">
              <a14:hiddenFill xmlns:a14="http://schemas.microsoft.com/office/drawing/2010/main" xmlns="">
                <a:solidFill>
                  <a:srgbClr val="FFFFFF"/>
                </a:solidFill>
              </a14:hiddenFill>
            </a:ext>
          </a:extLst>
        </p:spPr>
        <p:txBody>
          <a:bodyPr lIns="91397" tIns="45698" rIns="91397" bIns="4569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25" dirty="0">
                <a:solidFill>
                  <a:schemeClr val="tx1">
                    <a:lumMod val="75000"/>
                    <a:lumOff val="25000"/>
                  </a:schemeClr>
                </a:solidFill>
                <a:latin typeface="方正正大黑简体" panose="02000000000000000000" pitchFamily="2" charset="-122"/>
                <a:ea typeface="微软雅黑" panose="020B0503020204020204" pitchFamily="34" charset="-122"/>
              </a:rPr>
              <a:t>坚持依法严惩、打早打小；</a:t>
            </a:r>
          </a:p>
        </p:txBody>
      </p:sp>
      <p:grpSp>
        <p:nvGrpSpPr>
          <p:cNvPr id="31" name="组合 30"/>
          <p:cNvGrpSpPr/>
          <p:nvPr/>
        </p:nvGrpSpPr>
        <p:grpSpPr bwMode="auto">
          <a:xfrm>
            <a:off x="881339" y="3268334"/>
            <a:ext cx="725903" cy="725903"/>
            <a:chOff x="3635896" y="3867894"/>
            <a:chExt cx="540000" cy="540000"/>
          </a:xfrm>
        </p:grpSpPr>
        <p:sp>
          <p:nvSpPr>
            <p:cNvPr id="9235" name="矩形 135"/>
            <p:cNvSpPr>
              <a:spLocks noChangeArrowheads="1"/>
            </p:cNvSpPr>
            <p:nvPr/>
          </p:nvSpPr>
          <p:spPr bwMode="auto">
            <a:xfrm>
              <a:off x="3635896" y="3867894"/>
              <a:ext cx="540000" cy="540000"/>
            </a:xfrm>
            <a:prstGeom prst="rect">
              <a:avLst/>
            </a:prstGeom>
            <a:solidFill>
              <a:srgbClr val="C00000"/>
            </a:solidFill>
            <a:ln w="12700" algn="ctr">
              <a:solidFill>
                <a:srgbClr val="C00000"/>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425" dirty="0">
                <a:solidFill>
                  <a:srgbClr val="FFFFFF"/>
                </a:solidFill>
                <a:latin typeface="方正正大黑简体" panose="02000000000000000000" pitchFamily="2" charset="-122"/>
                <a:ea typeface="微软雅黑" panose="020B0503020204020204" pitchFamily="34" charset="-122"/>
              </a:endParaRPr>
            </a:p>
          </p:txBody>
        </p:sp>
        <p:sp>
          <p:nvSpPr>
            <p:cNvPr id="9236" name="TextBox 45"/>
            <p:cNvSpPr txBox="1">
              <a:spLocks noChangeArrowheads="1"/>
            </p:cNvSpPr>
            <p:nvPr/>
          </p:nvSpPr>
          <p:spPr bwMode="auto">
            <a:xfrm>
              <a:off x="3635896" y="3987050"/>
              <a:ext cx="540000" cy="300408"/>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25" dirty="0">
                  <a:solidFill>
                    <a:schemeClr val="bg1"/>
                  </a:solidFill>
                  <a:latin typeface="方正正大黑简体" panose="02000000000000000000" pitchFamily="2" charset="-122"/>
                  <a:ea typeface="微软雅黑" panose="020B0503020204020204" pitchFamily="34" charset="-122"/>
                </a:rPr>
                <a:t>05</a:t>
              </a:r>
              <a:endParaRPr lang="zh-CN" altLang="en-US" sz="2025" dirty="0">
                <a:solidFill>
                  <a:schemeClr val="bg1"/>
                </a:solidFill>
                <a:latin typeface="方正正大黑简体" panose="02000000000000000000" pitchFamily="2" charset="-122"/>
                <a:ea typeface="微软雅黑" panose="020B0503020204020204" pitchFamily="34" charset="-122"/>
              </a:endParaRPr>
            </a:p>
          </p:txBody>
        </p:sp>
      </p:grpSp>
      <p:sp>
        <p:nvSpPr>
          <p:cNvPr id="34" name="矩形 134"/>
          <p:cNvSpPr>
            <a:spLocks noChangeArrowheads="1"/>
          </p:cNvSpPr>
          <p:nvPr/>
        </p:nvSpPr>
        <p:spPr bwMode="auto">
          <a:xfrm>
            <a:off x="1603672" y="3268334"/>
            <a:ext cx="2890522" cy="725903"/>
          </a:xfrm>
          <a:prstGeom prst="rect">
            <a:avLst/>
          </a:prstGeom>
          <a:noFill/>
          <a:ln w="19050" algn="ctr">
            <a:solidFill>
              <a:srgbClr val="C00000"/>
            </a:solidFill>
            <a:miter lim="800000"/>
          </a:ln>
          <a:extLst>
            <a:ext uri="{909E8E84-426E-40DD-AFC4-6F175D3DCCD1}">
              <a14:hiddenFill xmlns:a14="http://schemas.microsoft.com/office/drawing/2010/main" xmlns="">
                <a:solidFill>
                  <a:srgbClr val="FFFFFF"/>
                </a:solidFill>
              </a14:hiddenFill>
            </a:ext>
          </a:extLst>
        </p:spPr>
        <p:txBody>
          <a:bodyPr lIns="91397" tIns="45698" rIns="91397" bIns="4569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25">
                <a:solidFill>
                  <a:schemeClr val="tx1">
                    <a:lumMod val="75000"/>
                    <a:lumOff val="25000"/>
                  </a:schemeClr>
                </a:solidFill>
                <a:latin typeface="方正正大黑简体" panose="02000000000000000000" pitchFamily="2" charset="-122"/>
                <a:ea typeface="微软雅黑" panose="020B0503020204020204" pitchFamily="34" charset="-122"/>
              </a:rPr>
              <a:t>坚持标本兼治、源头治理。</a:t>
            </a:r>
          </a:p>
        </p:txBody>
      </p:sp>
      <p:sp>
        <p:nvSpPr>
          <p:cNvPr id="3" name="矩形 2"/>
          <p:cNvSpPr/>
          <p:nvPr/>
        </p:nvSpPr>
        <p:spPr>
          <a:xfrm>
            <a:off x="4644134" y="3268334"/>
            <a:ext cx="3616427" cy="72352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微软雅黑" panose="020B0503020204020204" pitchFamily="34" charset="-122"/>
                <a:ea typeface="微软雅黑" panose="020B0503020204020204" pitchFamily="34" charset="-122"/>
              </a:rPr>
              <a:t>五个原则</a:t>
            </a:r>
          </a:p>
        </p:txBody>
      </p:sp>
      <p:cxnSp>
        <p:nvCxnSpPr>
          <p:cNvPr id="35" name="直接连接符 34"/>
          <p:cNvCxnSpPr/>
          <p:nvPr/>
        </p:nvCxnSpPr>
        <p:spPr>
          <a:xfrm flipH="1">
            <a:off x="899795" y="594995"/>
            <a:ext cx="824420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3"/>
          <p:cNvSpPr txBox="1">
            <a:spLocks noChangeArrowheads="1"/>
          </p:cNvSpPr>
          <p:nvPr/>
        </p:nvSpPr>
        <p:spPr bwMode="auto">
          <a:xfrm>
            <a:off x="2662099" y="136662"/>
            <a:ext cx="3960337" cy="367030"/>
          </a:xfrm>
          <a:prstGeom prst="rect">
            <a:avLst/>
          </a:prstGeom>
          <a:noFill/>
          <a:ln>
            <a:noFill/>
          </a:ln>
          <a:extLst>
            <a:ext uri="{909E8E84-426E-40DD-AFC4-6F175D3DCCD1}">
              <a14:hiddenFill xmlns:a14="http://schemas.microsoft.com/office/drawing/2010/main" xmlns="">
                <a:solidFill>
                  <a:schemeClr val="bg1">
                    <a:lumMod val="85000"/>
                  </a:schemeClr>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7" tIns="45698" rIns="91397" bIns="456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扫黑除恶</a:t>
            </a: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的基本原则和重大意义</a:t>
            </a:r>
            <a:endParaRPr lang="zh-CN"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81" name="Picture 3" descr="C:\Users\Administrator\Desktop\党政机关\素材\党徽\Nipic_5916570_20120618220329321399.pn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2000" contrast="-37000"/>
                    </a14:imgEffect>
                  </a14:imgLayer>
                </a14:imgProps>
              </a:ext>
              <a:ext uri="{28A0092B-C50C-407E-A947-70E740481C1C}">
                <a14:useLocalDpi xmlns:a14="http://schemas.microsoft.com/office/drawing/2010/main" xmlns="" val="0"/>
              </a:ext>
            </a:extLst>
          </a:blip>
          <a:srcRect/>
          <a:stretch>
            <a:fillRect/>
          </a:stretch>
        </p:blipFill>
        <p:spPr bwMode="auto">
          <a:xfrm>
            <a:off x="61595" y="4445"/>
            <a:ext cx="953770" cy="865505"/>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cSld>
  <p:clrMapOvr>
    <a:masterClrMapping/>
  </p:clrMapOvr>
  <mc:AlternateContent xmlns:mc="http://schemas.openxmlformats.org/markup-compatibility/2006">
    <mc:Choice xmlns:p14="http://schemas.microsoft.com/office/powerpoint/2010/main" xmlns="" Requires="p14">
      <p:transition p14:dur="10" advClick="0" advTm="2000">
        <p:checker/>
      </p:transition>
    </mc:Choice>
    <mc:Fallback>
      <p:transition advClick="0"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1250"/>
                                        <p:tgtEl>
                                          <p:spTgt spid="16"/>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 calcmode="lin" valueType="num">
                                      <p:cBhvr>
                                        <p:cTn id="20" dur="500" fill="hold"/>
                                        <p:tgtEl>
                                          <p:spTgt spid="17"/>
                                        </p:tgtEl>
                                        <p:attrNameLst>
                                          <p:attrName>style.rotation</p:attrName>
                                        </p:attrNameLst>
                                      </p:cBhvr>
                                      <p:tavLst>
                                        <p:tav tm="0">
                                          <p:val>
                                            <p:fltVal val="90"/>
                                          </p:val>
                                        </p:tav>
                                        <p:tav tm="100000">
                                          <p:val>
                                            <p:fltVal val="0"/>
                                          </p:val>
                                        </p:tav>
                                      </p:tavLst>
                                    </p:anim>
                                    <p:animEffect transition="in" filter="fade">
                                      <p:cBhvr>
                                        <p:cTn id="21" dur="500"/>
                                        <p:tgtEl>
                                          <p:spTgt spid="17"/>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250"/>
                                        <p:tgtEl>
                                          <p:spTgt spid="20"/>
                                        </p:tgtEl>
                                      </p:cBhvr>
                                    </p:animEffect>
                                    <p:anim calcmode="lin" valueType="num">
                                      <p:cBhvr>
                                        <p:cTn id="26" dur="1250" fill="hold"/>
                                        <p:tgtEl>
                                          <p:spTgt spid="20"/>
                                        </p:tgtEl>
                                        <p:attrNameLst>
                                          <p:attrName>ppt_x</p:attrName>
                                        </p:attrNameLst>
                                      </p:cBhvr>
                                      <p:tavLst>
                                        <p:tav tm="0">
                                          <p:val>
                                            <p:strVal val="#ppt_x"/>
                                          </p:val>
                                        </p:tav>
                                        <p:tav tm="100000">
                                          <p:val>
                                            <p:strVal val="#ppt_x"/>
                                          </p:val>
                                        </p:tav>
                                      </p:tavLst>
                                    </p:anim>
                                    <p:anim calcmode="lin" valueType="num">
                                      <p:cBhvr>
                                        <p:cTn id="27" dur="125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31"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 calcmode="lin" valueType="num">
                                      <p:cBhvr>
                                        <p:cTn id="33" dur="500" fill="hold"/>
                                        <p:tgtEl>
                                          <p:spTgt spid="21"/>
                                        </p:tgtEl>
                                        <p:attrNameLst>
                                          <p:attrName>style.rotation</p:attrName>
                                        </p:attrNameLst>
                                      </p:cBhvr>
                                      <p:tavLst>
                                        <p:tav tm="0">
                                          <p:val>
                                            <p:fltVal val="90"/>
                                          </p:val>
                                        </p:tav>
                                        <p:tav tm="100000">
                                          <p:val>
                                            <p:fltVal val="0"/>
                                          </p:val>
                                        </p:tav>
                                      </p:tavLst>
                                    </p:anim>
                                    <p:animEffect transition="in" filter="fade">
                                      <p:cBhvr>
                                        <p:cTn id="34" dur="500"/>
                                        <p:tgtEl>
                                          <p:spTgt spid="21"/>
                                        </p:tgtEl>
                                      </p:cBhvr>
                                    </p:animEffect>
                                  </p:childTnLst>
                                </p:cTn>
                              </p:par>
                            </p:childTnLst>
                          </p:cTn>
                        </p:par>
                        <p:par>
                          <p:cTn id="35" fill="hold">
                            <p:stCondLst>
                              <p:cond delay="4500"/>
                            </p:stCondLst>
                            <p:childTnLst>
                              <p:par>
                                <p:cTn id="36" presetID="16" presetClass="entr" presetSubtype="21"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1250"/>
                                        <p:tgtEl>
                                          <p:spTgt spid="24"/>
                                        </p:tgtEl>
                                      </p:cBhvr>
                                    </p:animEffect>
                                  </p:childTnLst>
                                </p:cTn>
                              </p:par>
                            </p:childTnLst>
                          </p:cTn>
                        </p:par>
                        <p:par>
                          <p:cTn id="39" fill="hold">
                            <p:stCondLst>
                              <p:cond delay="6000"/>
                            </p:stCondLst>
                            <p:childTnLst>
                              <p:par>
                                <p:cTn id="40" presetID="31" presetClass="entr" presetSubtype="0"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 calcmode="lin" valueType="num">
                                      <p:cBhvr>
                                        <p:cTn id="44" dur="500" fill="hold"/>
                                        <p:tgtEl>
                                          <p:spTgt spid="25"/>
                                        </p:tgtEl>
                                        <p:attrNameLst>
                                          <p:attrName>style.rotation</p:attrName>
                                        </p:attrNameLst>
                                      </p:cBhvr>
                                      <p:tavLst>
                                        <p:tav tm="0">
                                          <p:val>
                                            <p:fltVal val="90"/>
                                          </p:val>
                                        </p:tav>
                                        <p:tav tm="100000">
                                          <p:val>
                                            <p:fltVal val="0"/>
                                          </p:val>
                                        </p:tav>
                                      </p:tavLst>
                                    </p:anim>
                                    <p:animEffect transition="in" filter="fade">
                                      <p:cBhvr>
                                        <p:cTn id="45" dur="500"/>
                                        <p:tgtEl>
                                          <p:spTgt spid="25"/>
                                        </p:tgtEl>
                                      </p:cBhvr>
                                    </p:animEffect>
                                  </p:childTnLst>
                                </p:cTn>
                              </p:par>
                            </p:childTnLst>
                          </p:cTn>
                        </p:par>
                        <p:par>
                          <p:cTn id="46" fill="hold">
                            <p:stCondLst>
                              <p:cond delay="6500"/>
                            </p:stCondLst>
                            <p:childTnLst>
                              <p:par>
                                <p:cTn id="47" presetID="22" presetClass="entr" presetSubtype="8"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750"/>
                                        <p:tgtEl>
                                          <p:spTgt spid="30"/>
                                        </p:tgtEl>
                                      </p:cBhvr>
                                    </p:animEffect>
                                  </p:childTnLst>
                                </p:cTn>
                              </p:par>
                            </p:childTnLst>
                          </p:cTn>
                        </p:par>
                        <p:par>
                          <p:cTn id="50" fill="hold">
                            <p:stCondLst>
                              <p:cond delay="7500"/>
                            </p:stCondLst>
                            <p:childTnLst>
                              <p:par>
                                <p:cTn id="51" presetID="31"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 calcmode="lin" valueType="num">
                                      <p:cBhvr>
                                        <p:cTn id="55" dur="500" fill="hold"/>
                                        <p:tgtEl>
                                          <p:spTgt spid="31"/>
                                        </p:tgtEl>
                                        <p:attrNameLst>
                                          <p:attrName>style.rotation</p:attrName>
                                        </p:attrNameLst>
                                      </p:cBhvr>
                                      <p:tavLst>
                                        <p:tav tm="0">
                                          <p:val>
                                            <p:fltVal val="90"/>
                                          </p:val>
                                        </p:tav>
                                        <p:tav tm="100000">
                                          <p:val>
                                            <p:fltVal val="0"/>
                                          </p:val>
                                        </p:tav>
                                      </p:tavLst>
                                    </p:anim>
                                    <p:animEffect transition="in" filter="fade">
                                      <p:cBhvr>
                                        <p:cTn id="56" dur="500"/>
                                        <p:tgtEl>
                                          <p:spTgt spid="31"/>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250"/>
                                        <p:tgtEl>
                                          <p:spTgt spid="34"/>
                                        </p:tgtEl>
                                      </p:cBhvr>
                                    </p:animEffect>
                                    <p:anim calcmode="lin" valueType="num">
                                      <p:cBhvr>
                                        <p:cTn id="61" dur="1250" fill="hold"/>
                                        <p:tgtEl>
                                          <p:spTgt spid="34"/>
                                        </p:tgtEl>
                                        <p:attrNameLst>
                                          <p:attrName>ppt_x</p:attrName>
                                        </p:attrNameLst>
                                      </p:cBhvr>
                                      <p:tavLst>
                                        <p:tav tm="0">
                                          <p:val>
                                            <p:strVal val="#ppt_x"/>
                                          </p:val>
                                        </p:tav>
                                        <p:tav tm="100000">
                                          <p:val>
                                            <p:strVal val="#ppt_x"/>
                                          </p:val>
                                        </p:tav>
                                      </p:tavLst>
                                    </p:anim>
                                    <p:anim calcmode="lin" valueType="num">
                                      <p:cBhvr>
                                        <p:cTn id="62" dur="12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20" grpId="0" bldLvl="0" animBg="1"/>
      <p:bldP spid="24" grpId="0" animBg="1"/>
      <p:bldP spid="30" grpId="0" animBg="1"/>
      <p:bldP spid="3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RID" val=""/>
  <p:tag name="WSTITLE" val="Slide 1"/>
  <p:tag name="WSLEVEL" val="1"/>
</p:tagLst>
</file>

<file path=ppt/tags/tag10.xml><?xml version="1.0" encoding="utf-8"?>
<p:tagLst xmlns:a="http://schemas.openxmlformats.org/drawingml/2006/main" xmlns:r="http://schemas.openxmlformats.org/officeDocument/2006/relationships" xmlns:p="http://schemas.openxmlformats.org/presentationml/2006/main">
  <p:tag name="PARID" val=""/>
  <p:tag name="WSTITLE" val="Slide 1"/>
  <p:tag name="WSLEVEL" val="1"/>
</p:tagLst>
</file>

<file path=ppt/tags/tag2.xml><?xml version="1.0" encoding="utf-8"?>
<p:tagLst xmlns:a="http://schemas.openxmlformats.org/drawingml/2006/main" xmlns:r="http://schemas.openxmlformats.org/officeDocument/2006/relationships" xmlns:p="http://schemas.openxmlformats.org/presentationml/2006/main">
  <p:tag name="PARID" val=""/>
  <p:tag name="WSTITLE" val="目录 "/>
  <p:tag name="WSLEVEL" val="1"/>
</p:tagLst>
</file>

<file path=ppt/tags/tag3.xml><?xml version="1.0" encoding="utf-8"?>
<p:tagLst xmlns:a="http://schemas.openxmlformats.org/drawingml/2006/main" xmlns:r="http://schemas.openxmlformats.org/officeDocument/2006/relationships" xmlns:p="http://schemas.openxmlformats.org/presentationml/2006/main">
  <p:tag name="PARID" val=""/>
  <p:tag name="WSTITLE" val="目录 "/>
  <p:tag name="WSLEVEL" val="1"/>
</p:tagLst>
</file>

<file path=ppt/tags/tag4.xml><?xml version="1.0" encoding="utf-8"?>
<p:tagLst xmlns:a="http://schemas.openxmlformats.org/drawingml/2006/main" xmlns:r="http://schemas.openxmlformats.org/officeDocument/2006/relationships" xmlns:p="http://schemas.openxmlformats.org/presentationml/2006/main">
  <p:tag name="PARID" val=""/>
  <p:tag name="WSTITLE" val="Slide 1"/>
  <p:tag name="WSLEVEL" val="1"/>
</p:tagLst>
</file>

<file path=ppt/tags/tag5.xml><?xml version="1.0" encoding="utf-8"?>
<p:tagLst xmlns:a="http://schemas.openxmlformats.org/drawingml/2006/main" xmlns:r="http://schemas.openxmlformats.org/officeDocument/2006/relationships" xmlns:p="http://schemas.openxmlformats.org/presentationml/2006/main">
  <p:tag name="PARID" val=""/>
  <p:tag name="WSTITLE" val="Slide 1"/>
  <p:tag name="WSLEVEL" val="1"/>
</p:tagLst>
</file>

<file path=ppt/tags/tag6.xml><?xml version="1.0" encoding="utf-8"?>
<p:tagLst xmlns:a="http://schemas.openxmlformats.org/drawingml/2006/main" xmlns:r="http://schemas.openxmlformats.org/officeDocument/2006/relationships" xmlns:p="http://schemas.openxmlformats.org/presentationml/2006/main">
  <p:tag name="PARID" val=""/>
  <p:tag name="WSTITLE" val="目录 "/>
  <p:tag name="WSLEVEL" val="1"/>
</p:tagLst>
</file>

<file path=ppt/tags/tag7.xml><?xml version="1.0" encoding="utf-8"?>
<p:tagLst xmlns:a="http://schemas.openxmlformats.org/drawingml/2006/main" xmlns:r="http://schemas.openxmlformats.org/officeDocument/2006/relationships" xmlns:p="http://schemas.openxmlformats.org/presentationml/2006/main">
  <p:tag name="PARID" val=""/>
  <p:tag name="WSTITLE" val="目录 "/>
  <p:tag name="WSLEVEL" val="1"/>
</p:tagLst>
</file>

<file path=ppt/tags/tag8.xml><?xml version="1.0" encoding="utf-8"?>
<p:tagLst xmlns:a="http://schemas.openxmlformats.org/drawingml/2006/main" xmlns:r="http://schemas.openxmlformats.org/officeDocument/2006/relationships" xmlns:p="http://schemas.openxmlformats.org/presentationml/2006/main">
  <p:tag name="PARID" val=""/>
  <p:tag name="WSTITLE" val="Slide 1"/>
  <p:tag name="WSLEVEL" val="1"/>
</p:tagLst>
</file>

<file path=ppt/tags/tag9.xml><?xml version="1.0" encoding="utf-8"?>
<p:tagLst xmlns:a="http://schemas.openxmlformats.org/drawingml/2006/main" xmlns:r="http://schemas.openxmlformats.org/officeDocument/2006/relationships" xmlns:p="http://schemas.openxmlformats.org/presentationml/2006/main">
  <p:tag name="PARID" val=""/>
  <p:tag name="WSTITLE" val="Slide 1"/>
  <p:tag name="WSLEVEL" val="1"/>
</p:tagLst>
</file>

<file path=ppt/theme/theme1.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微软雅黑"/>
        <a:ea typeface="宋体"/>
        <a:cs typeface=""/>
      </a:majorFont>
      <a:minorFont>
        <a:latin typeface="微软雅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www.33ppt.com</Template>
  <TotalTime>0</TotalTime>
  <Words>1885</Words>
  <PresentationFormat>全屏显示(16:9)</PresentationFormat>
  <Paragraphs>123</Paragraphs>
  <Slides>24</Slides>
  <Notes>24</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11_Office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Company>www.33ppt.com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creator>www.33ppt.com</dc:creator>
  <cp:lastModifiedBy>admin</cp:lastModifiedBy>
  <cp:revision>1</cp:revision>
  <dcterms:created xsi:type="dcterms:W3CDTF">2018-08-21T08:49:58Z</dcterms:created>
  <dcterms:modified xsi:type="dcterms:W3CDTF">2019-04-14T02:38:32Z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